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7"/>
  </p:notesMasterIdLst>
  <p:sldIdLst>
    <p:sldId id="33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34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gLHnB18E9w2at3aQ4u5gzDm3qd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1B873C-3658-4610-9A35-1D84E6387182}">
  <a:tblStyle styleId="{281B873C-3658-4610-9A35-1D84E638718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8F1F5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8F1F5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076" autoAdjust="0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81234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8" name="Google Shape;34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2" name="Google Shape;37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7" name="Google Shape;39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3" name="Google Shape;42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從世界座標系來看，存在很多物件，每個物件都有自己的模型坐標系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單個模型中可能有很多零件，每個零件都有自己的在地坐標系</a:t>
            </a:r>
            <a:endParaRPr/>
          </a:p>
        </p:txBody>
      </p:sp>
      <p:sp>
        <p:nvSpPr>
          <p:cNvPr id="469" name="Google Shape;46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8" name="Google Shape;51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因為我們要讓眼睛的位置成為原點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所以如果以世界坐標系轉換成眼睛座標系需要剪掉眼睛的位置</a:t>
            </a:r>
            <a:endParaRPr/>
          </a:p>
        </p:txBody>
      </p:sp>
      <p:sp>
        <p:nvSpPr>
          <p:cNvPr id="544" name="Google Shape;54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4" name="Google Shape;58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1" name="Google Shape;62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因為u跟w兩個都是單位向量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所以相乘後不需要再標準化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透過這樣的配置得到的matrix就是下一頁呈現的</a:t>
            </a:r>
            <a:endParaRPr/>
          </a:p>
        </p:txBody>
      </p:sp>
      <p:sp>
        <p:nvSpPr>
          <p:cNvPr id="657" name="Google Shape;65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如果眼睛座標系沒有特別修改配置他就是單位向量</a:t>
            </a:r>
            <a:endParaRPr/>
          </a:p>
        </p:txBody>
      </p:sp>
      <p:sp>
        <p:nvSpPr>
          <p:cNvPr id="674" name="Google Shape;67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10" name="Google Shape;7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34" name="Google Shape;7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61" name="Google Shape;7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15" name="Google Shape;8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45" name="Google Shape;8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01" name="Google Shape;9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8" name="Google Shape;9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73" name="Google Shape;9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1" name="Google Shape;9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5" name="Google Shape;10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3" name="Google Shape;10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1" name="Google Shape;10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981484e1c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8" name="Google Shape;1078;g981484e1c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2" name="Google Shape;110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2" name="Google Shape;113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981484e1c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3" name="Google Shape;1153;g981484e1c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0" name="Google Shape;118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3" name="Google Shape;121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4" name="Google Shape;12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2" name="Google Shape;125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9" name="Google Shape;128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1" name="Google Shape;133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只有塗綠色的會變動，黑色是備份的意思，灰色就是運算完後不會再用到，就會返回上一步</a:t>
            </a:r>
            <a:endParaRPr/>
          </a:p>
        </p:txBody>
      </p:sp>
      <p:sp>
        <p:nvSpPr>
          <p:cNvPr id="1372" name="Google Shape;137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2" name="Google Shape;14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2" name="Google Shape;148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0" name="Google Shape;153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3" name="Google Shape;155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0" name="Google Shape;157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8" name="Google Shape;161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6" name="Google Shape;15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8" name="Google Shape;164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7" name="Google Shape;1667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6" name="Google Shape;1686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8" name="Google Shape;170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6" name="Google Shape;172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4" name="Google Shape;1744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0" name="Google Shape;1770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3" name="Google Shape;17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3" name="Google Shape;180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27" name="Google Shape;18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前提是要試想觀察者在P上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要怎麼去看Q的位置？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即原始值移動-p就會得到結果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矩陣中homo(-P)</a:t>
            </a:r>
            <a:endParaRPr/>
          </a:p>
        </p:txBody>
      </p:sp>
      <p:sp>
        <p:nvSpPr>
          <p:cNvPr id="192" name="Google Shape;19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46" name="Google Shape;18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65" name="Google Shape;18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2" name="Google Shape;18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04" name="Google Shape;19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24" name="Google Shape;19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3" name="Google Shape;19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6" name="Google Shape;196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85" name="Google Shape;19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04" name="Google Shape;20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3" name="Google Shape;202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i是x軸的單位向量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j是y軸的單位向量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k是z軸的單位向量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6" name="Google Shape;23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43" name="Google Shape;20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62" name="Google Shape;206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0" name="Google Shape;208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98" name="Google Shape;20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19" name="Google Shape;211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7" name="Google Shape;21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要呈現出世界座標系得透過攝影機去拍攝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所以會有攝影機坐標系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把透過矩陣轉換把view coordinate做標準化，變成投影座標系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投影座標系轉成2D，viewport坐標系少了z軸所以不可逆</a:t>
            </a:r>
            <a:endParaRPr/>
          </a:p>
        </p:txBody>
      </p:sp>
      <p:sp>
        <p:nvSpPr>
          <p:cNvPr id="279" name="Google Shape;27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零件還可以再細分</a:t>
            </a:r>
            <a:endParaRPr/>
          </a:p>
        </p:txBody>
      </p:sp>
      <p:sp>
        <p:nvSpPr>
          <p:cNvPr id="326" name="Google Shape;32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File:Animexample.gif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hyperlink" Target="https://zh.wikipedia.org/wiki/File:Animexample2.gif" TargetMode="External"/><Relationship Id="rId4" Type="http://schemas.openxmlformats.org/officeDocument/2006/relationships/image" Target="../media/image67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3252174" y="1228337"/>
            <a:ext cx="25203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959"/>
              <a:buFont typeface="Microsoft JhengHei"/>
              <a:buNone/>
            </a:pPr>
            <a:r>
              <a:rPr lang="en-US" sz="3206" b="1" dirty="0" err="1">
                <a:solidFill>
                  <a:srgbClr val="002060"/>
                </a:solidFill>
              </a:rPr>
              <a:t>WebGL</a:t>
            </a:r>
            <a:r>
              <a:rPr lang="en-US" sz="3206" b="1" dirty="0">
                <a:solidFill>
                  <a:srgbClr val="002060"/>
                </a:solidFill>
              </a:rPr>
              <a:t> </a:t>
            </a:r>
            <a:br>
              <a:rPr lang="en-US" sz="3206" b="1" dirty="0">
                <a:solidFill>
                  <a:srgbClr val="002060"/>
                </a:solidFill>
              </a:rPr>
            </a:br>
            <a:r>
              <a:rPr lang="en-US" sz="3206" b="1" dirty="0">
                <a:solidFill>
                  <a:srgbClr val="002060"/>
                </a:solidFill>
              </a:rPr>
              <a:t>Lesson 4</a:t>
            </a:r>
            <a:endParaRPr sz="3206" b="1" dirty="0">
              <a:solidFill>
                <a:srgbClr val="002060"/>
              </a:solidFill>
            </a:endParaRPr>
          </a:p>
        </p:txBody>
      </p:sp>
      <p:pic>
        <p:nvPicPr>
          <p:cNvPr id="90" name="Google Shape;90;p1" descr="D:\Downloads\111-1114675_user-login-person-man-enter-person-login-ic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207" y="4241152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2831729" y="4230624"/>
            <a:ext cx="322145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 dirty="0">
                <a:solidFill>
                  <a:srgbClr val="E36C09"/>
                </a:solidFill>
              </a:rPr>
              <a:t>Yen-Yi Chen</a:t>
            </a:r>
            <a:r>
              <a:rPr lang="zh-TW" altLang="en-US" sz="1800" dirty="0">
                <a:solidFill>
                  <a:srgbClr val="E36C09"/>
                </a:solidFill>
              </a:rPr>
              <a:t> 陳彥沂</a:t>
            </a:r>
            <a:endParaRPr sz="1800" dirty="0">
              <a:solidFill>
                <a:srgbClr val="E36C09"/>
              </a:solidFill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588551" y="594044"/>
            <a:ext cx="2873312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linss@ntou.edu.tw</a:t>
            </a: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" name="Google Shape;93;p1" descr="D:\Downloads\mail-14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511" y="622224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D:\Downloads\111-1114675_user-login-person-man-enter-person-login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511" y="200053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1588551" y="189550"/>
            <a:ext cx="17871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366092"/>
                </a:solidFill>
              </a:rPr>
              <a:t>Shih-Syun Lin</a:t>
            </a:r>
            <a:endParaRPr sz="1800">
              <a:solidFill>
                <a:srgbClr val="366092"/>
              </a:solidFill>
            </a:endParaRPr>
          </a:p>
        </p:txBody>
      </p:sp>
      <p:pic>
        <p:nvPicPr>
          <p:cNvPr id="99" name="Google Shape;99;p1" descr="D:\Downloads\mail-14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81282" y="470044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>
            <a:spLocks noGrp="1"/>
          </p:cNvSpPr>
          <p:nvPr>
            <p:ph type="subTitle" idx="1"/>
          </p:nvPr>
        </p:nvSpPr>
        <p:spPr>
          <a:xfrm>
            <a:off x="2843811" y="4681568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 dirty="0">
                <a:solidFill>
                  <a:srgbClr val="E36C09"/>
                </a:solidFill>
              </a:rPr>
              <a:t>cloudya07@email.ntou.edu.tw</a:t>
            </a:r>
            <a:endParaRPr sz="1800" dirty="0">
              <a:solidFill>
                <a:srgbClr val="E36C09"/>
              </a:solidFill>
            </a:endParaRPr>
          </a:p>
        </p:txBody>
      </p:sp>
      <p:pic>
        <p:nvPicPr>
          <p:cNvPr id="14" name="Google Shape;90;p1" descr="D:\Downloads\111-1114675_user-login-person-man-enter-person-login-icon.png"/>
          <p:cNvPicPr preferRelativeResize="0"/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91816" y="144048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91;p1"/>
          <p:cNvSpPr txBox="1">
            <a:spLocks/>
          </p:cNvSpPr>
          <p:nvPr/>
        </p:nvSpPr>
        <p:spPr>
          <a:xfrm>
            <a:off x="4354337" y="133520"/>
            <a:ext cx="2779872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indent="0" algn="l">
              <a:spcBef>
                <a:spcPts val="0"/>
              </a:spcBef>
              <a:buClr>
                <a:srgbClr val="366092"/>
              </a:buClr>
              <a:buSzPts val="1800"/>
            </a:pPr>
            <a:r>
              <a:rPr lang="en-US" altLang="zh-TW" sz="1800" dirty="0">
                <a:solidFill>
                  <a:srgbClr val="7030A0"/>
                </a:solidFill>
              </a:rPr>
              <a:t>Yu-Fan Chang</a:t>
            </a:r>
            <a:r>
              <a:rPr lang="zh-TW" altLang="en-US" sz="1800" dirty="0">
                <a:solidFill>
                  <a:srgbClr val="7030A0"/>
                </a:solidFill>
              </a:rPr>
              <a:t> 張宇帆</a:t>
            </a:r>
            <a:endParaRPr lang="en-US" sz="1800" dirty="0">
              <a:solidFill>
                <a:srgbClr val="7030A0"/>
              </a:solidFill>
            </a:endParaRPr>
          </a:p>
        </p:txBody>
      </p:sp>
      <p:pic>
        <p:nvPicPr>
          <p:cNvPr id="16" name="Google Shape;99;p1" descr="D:\Downloads\mail-142.png"/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003891" y="60334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0;p1"/>
          <p:cNvSpPr txBox="1">
            <a:spLocks/>
          </p:cNvSpPr>
          <p:nvPr/>
        </p:nvSpPr>
        <p:spPr>
          <a:xfrm>
            <a:off x="4366420" y="584464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indent="0" algn="l">
              <a:spcBef>
                <a:spcPts val="0"/>
              </a:spcBef>
              <a:buClr>
                <a:srgbClr val="366092"/>
              </a:buClr>
              <a:buSzPts val="1800"/>
            </a:pPr>
            <a:r>
              <a:rPr lang="en-US" sz="1800" dirty="0">
                <a:solidFill>
                  <a:srgbClr val="7030A0"/>
                </a:solidFill>
              </a:rPr>
              <a:t>a2569875@gmail.com</a:t>
            </a:r>
          </a:p>
        </p:txBody>
      </p:sp>
      <p:sp>
        <p:nvSpPr>
          <p:cNvPr id="18" name="Google Shape;94;p1"/>
          <p:cNvSpPr/>
          <p:nvPr/>
        </p:nvSpPr>
        <p:spPr>
          <a:xfrm>
            <a:off x="3360670" y="2448498"/>
            <a:ext cx="2400233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坐標系介紹</a:t>
            </a:r>
            <a:endParaRPr sz="2400" b="1" i="0" u="none" strike="noStrike" cap="none" dirty="0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" name="Google Shape;99;p1"/>
          <p:cNvSpPr/>
          <p:nvPr/>
        </p:nvSpPr>
        <p:spPr>
          <a:xfrm>
            <a:off x="3360670" y="3586152"/>
            <a:ext cx="2400300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400"/>
              <a:buFont typeface="Microsoft JhengHei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動畫與互動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" name="Google Shape;100;p1"/>
          <p:cNvSpPr/>
          <p:nvPr/>
        </p:nvSpPr>
        <p:spPr>
          <a:xfrm>
            <a:off x="3360670" y="3017323"/>
            <a:ext cx="2400300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Matrix Stack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70397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5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51" name="Google Shape;351;p5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2" name="Google Shape;352;p5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3" name="Google Shape;353;p5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4" name="Google Shape;354;p5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55" name="Google Shape;355;p5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56" name="Google Shape;356;p5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7" name="Google Shape;357;p5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8" name="Google Shape;358;p5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59" name="Google Shape;359;p5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60" name="Google Shape;360;p54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4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2" name="Google Shape;362;p54"/>
          <p:cNvSpPr/>
          <p:nvPr/>
        </p:nvSpPr>
        <p:spPr>
          <a:xfrm>
            <a:off x="971599" y="1400025"/>
            <a:ext cx="320121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Model Coordinate System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3" name="Google Shape;363;p54"/>
          <p:cNvSpPr/>
          <p:nvPr/>
        </p:nvSpPr>
        <p:spPr>
          <a:xfrm>
            <a:off x="4405174" y="1400025"/>
            <a:ext cx="3976825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(1)Model Coordinate System是模型本身的坐標系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(2)一個Model Coordinate System可以有模型部件的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數個Local Coordinate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(3)Local Coordinate轉換到Model Coordinate的轉換矩陣叫做Model Matrix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64" name="Google Shape;364;p54"/>
          <p:cNvGrpSpPr/>
          <p:nvPr/>
        </p:nvGrpSpPr>
        <p:grpSpPr>
          <a:xfrm>
            <a:off x="692188" y="1955575"/>
            <a:ext cx="3248517" cy="2862193"/>
            <a:chOff x="6881223" y="2030952"/>
            <a:chExt cx="4472577" cy="3940684"/>
          </a:xfrm>
        </p:grpSpPr>
        <p:pic>
          <p:nvPicPr>
            <p:cNvPr id="365" name="Google Shape;365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84211" y="2030952"/>
              <a:ext cx="3569589" cy="3940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54"/>
            <p:cNvSpPr txBox="1"/>
            <p:nvPr/>
          </p:nvSpPr>
          <p:spPr>
            <a:xfrm>
              <a:off x="6881223" y="5445163"/>
              <a:ext cx="2687782" cy="466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4"/>
            <p:cNvSpPr txBox="1"/>
            <p:nvPr/>
          </p:nvSpPr>
          <p:spPr>
            <a:xfrm>
              <a:off x="8423696" y="3301257"/>
              <a:ext cx="1800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Coordinate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4"/>
            <p:cNvSpPr txBox="1"/>
            <p:nvPr/>
          </p:nvSpPr>
          <p:spPr>
            <a:xfrm>
              <a:off x="8668525" y="4940894"/>
              <a:ext cx="1800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Coordinate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4"/>
            <p:cNvSpPr txBox="1"/>
            <p:nvPr/>
          </p:nvSpPr>
          <p:spPr>
            <a:xfrm>
              <a:off x="9125593" y="4138966"/>
              <a:ext cx="1099061" cy="466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5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75" name="Google Shape;375;p5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6" name="Google Shape;376;p5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7" name="Google Shape;377;p5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8" name="Google Shape;378;p5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79" name="Google Shape;379;p5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80" name="Google Shape;380;p5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1" name="Google Shape;381;p5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2" name="Google Shape;382;p5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83" name="Google Shape;383;p5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84" name="Google Shape;384;p55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5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6" name="Google Shape;386;p55"/>
          <p:cNvSpPr/>
          <p:nvPr/>
        </p:nvSpPr>
        <p:spPr>
          <a:xfrm>
            <a:off x="971599" y="1400025"/>
            <a:ext cx="320121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World Coordinate System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7" name="Google Shape;387;p55"/>
          <p:cNvSpPr/>
          <p:nvPr/>
        </p:nvSpPr>
        <p:spPr>
          <a:xfrm>
            <a:off x="4252038" y="1275565"/>
            <a:ext cx="4415674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世界坐標系表示場景的坐標系，模型會透過model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transformation (Model Matrix)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轉換到場景坐標系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(2)Model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Coordinate轉換到World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Coordinate的轉換矩陣也叫做Model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Matrix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88" name="Google Shape;388;p55"/>
          <p:cNvGrpSpPr/>
          <p:nvPr/>
        </p:nvGrpSpPr>
        <p:grpSpPr>
          <a:xfrm>
            <a:off x="197768" y="1885599"/>
            <a:ext cx="5628434" cy="3340422"/>
            <a:chOff x="1952878" y="2178676"/>
            <a:chExt cx="7662176" cy="4547428"/>
          </a:xfrm>
        </p:grpSpPr>
        <p:pic>
          <p:nvPicPr>
            <p:cNvPr id="389" name="Google Shape;389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9897" y="2178676"/>
              <a:ext cx="6965157" cy="4547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55"/>
            <p:cNvSpPr txBox="1"/>
            <p:nvPr/>
          </p:nvSpPr>
          <p:spPr>
            <a:xfrm>
              <a:off x="6511645" y="4001294"/>
              <a:ext cx="2336540" cy="41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Coordinate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5"/>
            <p:cNvSpPr txBox="1"/>
            <p:nvPr/>
          </p:nvSpPr>
          <p:spPr>
            <a:xfrm>
              <a:off x="5880234" y="5362734"/>
              <a:ext cx="2752185" cy="41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5"/>
            <p:cNvSpPr txBox="1"/>
            <p:nvPr/>
          </p:nvSpPr>
          <p:spPr>
            <a:xfrm>
              <a:off x="4196080" y="4716523"/>
              <a:ext cx="1800958" cy="628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5"/>
            <p:cNvSpPr txBox="1"/>
            <p:nvPr/>
          </p:nvSpPr>
          <p:spPr>
            <a:xfrm>
              <a:off x="5701761" y="4468043"/>
              <a:ext cx="2528665" cy="41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5"/>
            <p:cNvSpPr txBox="1"/>
            <p:nvPr/>
          </p:nvSpPr>
          <p:spPr>
            <a:xfrm>
              <a:off x="1952878" y="3741073"/>
              <a:ext cx="2406865" cy="46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World Coordinate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5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00" name="Google Shape;400;p5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1" name="Google Shape;401;p5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2" name="Google Shape;402;p5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3" name="Google Shape;403;p5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04" name="Google Shape;404;p5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05" name="Google Shape;405;p5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6" name="Google Shape;406;p5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7" name="Google Shape;407;p5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08" name="Google Shape;408;p5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09" name="Google Shape;409;p56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1" name="Google Shape;411;p56"/>
          <p:cNvSpPr/>
          <p:nvPr/>
        </p:nvSpPr>
        <p:spPr>
          <a:xfrm>
            <a:off x="971599" y="1400025"/>
            <a:ext cx="320121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View Coordinate System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2" name="Google Shape;412;p56"/>
          <p:cNvSpPr/>
          <p:nvPr/>
        </p:nvSpPr>
        <p:spPr>
          <a:xfrm>
            <a:off x="837248" y="1952708"/>
            <a:ext cx="37820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將眼睛(攝影機)位置定為原點，看的方向定為負W軸 (-z軸) 的坐標系 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13" name="Google Shape;413;p56"/>
          <p:cNvGrpSpPr/>
          <p:nvPr/>
        </p:nvGrpSpPr>
        <p:grpSpPr>
          <a:xfrm>
            <a:off x="4360598" y="816263"/>
            <a:ext cx="4709730" cy="3522684"/>
            <a:chOff x="1352544" y="1690688"/>
            <a:chExt cx="8899235" cy="6656261"/>
          </a:xfrm>
        </p:grpSpPr>
        <p:pic>
          <p:nvPicPr>
            <p:cNvPr id="414" name="Google Shape;414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0221" y="1690688"/>
              <a:ext cx="8311558" cy="66562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56"/>
            <p:cNvSpPr txBox="1"/>
            <p:nvPr/>
          </p:nvSpPr>
          <p:spPr>
            <a:xfrm>
              <a:off x="1352544" y="5967892"/>
              <a:ext cx="3290786" cy="1221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 Coordinate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6"/>
            <p:cNvSpPr txBox="1"/>
            <p:nvPr/>
          </p:nvSpPr>
          <p:spPr>
            <a:xfrm>
              <a:off x="2149462" y="4676101"/>
              <a:ext cx="2406865" cy="307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World Coordinate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6"/>
            <p:cNvSpPr txBox="1"/>
            <p:nvPr/>
          </p:nvSpPr>
          <p:spPr>
            <a:xfrm>
              <a:off x="5774567" y="4960184"/>
              <a:ext cx="1943733" cy="756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6"/>
            <p:cNvSpPr txBox="1"/>
            <p:nvPr/>
          </p:nvSpPr>
          <p:spPr>
            <a:xfrm>
              <a:off x="5130382" y="5700633"/>
              <a:ext cx="2200962" cy="756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Model </a:t>
              </a:r>
              <a:r>
                <a:rPr lang="en-US" sz="1000" b="0" i="0" u="none" strike="noStrike" cap="none" dirty="0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Coordinate</a:t>
              </a:r>
              <a:endParaRPr sz="10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6"/>
            <p:cNvSpPr txBox="1"/>
            <p:nvPr/>
          </p:nvSpPr>
          <p:spPr>
            <a:xfrm>
              <a:off x="4458319" y="4863723"/>
              <a:ext cx="1604174" cy="756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6"/>
            <p:cNvSpPr txBox="1"/>
            <p:nvPr/>
          </p:nvSpPr>
          <p:spPr>
            <a:xfrm>
              <a:off x="6417015" y="6139022"/>
              <a:ext cx="3290786" cy="756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 Volume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5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26" name="Google Shape;426;p5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8" name="Google Shape;428;p5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9" name="Google Shape;429;p5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30" name="Google Shape;430;p5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31" name="Google Shape;431;p5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2" name="Google Shape;432;p5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3" name="Google Shape;433;p5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34" name="Google Shape;434;p5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35" name="Google Shape;435;p57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7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7" name="Google Shape;437;p57"/>
          <p:cNvSpPr/>
          <p:nvPr/>
        </p:nvSpPr>
        <p:spPr>
          <a:xfrm>
            <a:off x="971599" y="1400025"/>
            <a:ext cx="364765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Projection Coordinate System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8" name="Google Shape;438;p57"/>
          <p:cNvSpPr/>
          <p:nvPr/>
        </p:nvSpPr>
        <p:spPr>
          <a:xfrm>
            <a:off x="197768" y="1955575"/>
            <a:ext cx="5508961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投影坐標系是一個變形的空間，這個坐標系的範圍等於前一張圖的四角錐台體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(Rectangular frustum)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所圍出的空間，稱為View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Volume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A.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平行投影的投影空間不會出現此種形變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B. Vertex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Shader輸出的gl_Position是轉換到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Projection空間的座標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(3+1(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齊次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)維)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C.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下一步轉換到Viewport時才會變成真正的二維</a:t>
            </a:r>
            <a:endParaRPr lang="en-US" sz="16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特色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越遠的東西越小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僅透視投影的Projection空間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越近的東西越大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僅透視投影的Projection空間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39" name="Google Shape;439;p57"/>
          <p:cNvGrpSpPr/>
          <p:nvPr/>
        </p:nvGrpSpPr>
        <p:grpSpPr>
          <a:xfrm>
            <a:off x="5199797" y="277366"/>
            <a:ext cx="3944203" cy="3760364"/>
            <a:chOff x="5199797" y="1451074"/>
            <a:chExt cx="3944203" cy="3760364"/>
          </a:xfrm>
        </p:grpSpPr>
        <p:pic>
          <p:nvPicPr>
            <p:cNvPr id="440" name="Google Shape;440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99797" y="1451074"/>
              <a:ext cx="3944203" cy="37603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57"/>
            <p:cNvSpPr txBox="1"/>
            <p:nvPr/>
          </p:nvSpPr>
          <p:spPr>
            <a:xfrm>
              <a:off x="5698107" y="4565423"/>
              <a:ext cx="30467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Projection Coordinate</a:t>
              </a: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5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47" name="Google Shape;447;p5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8" name="Google Shape;448;p5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9" name="Google Shape;449;p5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0" name="Google Shape;450;p5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51" name="Google Shape;451;p5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52" name="Google Shape;452;p5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55" name="Google Shape;455;p5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56" name="Google Shape;456;p58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8" name="Google Shape;458;p58"/>
          <p:cNvSpPr/>
          <p:nvPr/>
        </p:nvSpPr>
        <p:spPr>
          <a:xfrm>
            <a:off x="971600" y="1400025"/>
            <a:ext cx="342298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Viewport Coordinate System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9" name="Google Shape;459;p58"/>
          <p:cNvSpPr/>
          <p:nvPr/>
        </p:nvSpPr>
        <p:spPr>
          <a:xfrm>
            <a:off x="4437066" y="1355410"/>
            <a:ext cx="446976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(1)這是一個二維坐標系，直接決定了將在螢幕上顯示的內容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(2)Fragment Shader即是在這邊上色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60" name="Google Shape;460;p58"/>
          <p:cNvGrpSpPr/>
          <p:nvPr/>
        </p:nvGrpSpPr>
        <p:grpSpPr>
          <a:xfrm>
            <a:off x="341063" y="2445592"/>
            <a:ext cx="8052310" cy="2221914"/>
            <a:chOff x="394887" y="3340670"/>
            <a:chExt cx="11374564" cy="3138639"/>
          </a:xfrm>
        </p:grpSpPr>
        <p:pic>
          <p:nvPicPr>
            <p:cNvPr id="461" name="Google Shape;461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4887" y="3340670"/>
              <a:ext cx="5317397" cy="277501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2" name="Google Shape;462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36087" y="3340670"/>
              <a:ext cx="4933364" cy="2775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58"/>
            <p:cNvSpPr/>
            <p:nvPr/>
          </p:nvSpPr>
          <p:spPr>
            <a:xfrm>
              <a:off x="5364480" y="4122990"/>
              <a:ext cx="2611120" cy="74168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8"/>
            <p:cNvSpPr txBox="1"/>
            <p:nvPr/>
          </p:nvSpPr>
          <p:spPr>
            <a:xfrm>
              <a:off x="524148" y="5479361"/>
              <a:ext cx="3290785" cy="999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Viewport Coordinate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8"/>
            <p:cNvSpPr txBox="1"/>
            <p:nvPr/>
          </p:nvSpPr>
          <p:spPr>
            <a:xfrm>
              <a:off x="7015698" y="3372803"/>
              <a:ext cx="3290785" cy="5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Screen Coordinate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8"/>
            <p:cNvSpPr txBox="1"/>
            <p:nvPr/>
          </p:nvSpPr>
          <p:spPr>
            <a:xfrm>
              <a:off x="7208739" y="5217750"/>
              <a:ext cx="4148536" cy="565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Viewport Coordinate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5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72" name="Google Shape;472;p5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3" name="Google Shape;473;p5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4" name="Google Shape;474;p5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5" name="Google Shape;475;p5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76" name="Google Shape;476;p5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77" name="Google Shape;477;p5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8" name="Google Shape;478;p5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9" name="Google Shape;479;p5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80" name="Google Shape;480;p5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81" name="Google Shape;481;p59"/>
          <p:cNvSpPr/>
          <p:nvPr/>
        </p:nvSpPr>
        <p:spPr>
          <a:xfrm>
            <a:off x="889251" y="875500"/>
            <a:ext cx="678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(五) 複習 : 3D繪圖流程 (Pipeline)搭配坐標系轉換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9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83" name="Google Shape;483;p59"/>
          <p:cNvGrpSpPr/>
          <p:nvPr/>
        </p:nvGrpSpPr>
        <p:grpSpPr>
          <a:xfrm>
            <a:off x="5006" y="1247831"/>
            <a:ext cx="9138995" cy="3685545"/>
            <a:chOff x="0" y="1222639"/>
            <a:chExt cx="12232640" cy="4933141"/>
          </a:xfrm>
        </p:grpSpPr>
        <p:pic>
          <p:nvPicPr>
            <p:cNvPr id="484" name="Google Shape;484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9010" y="1222639"/>
              <a:ext cx="2421816" cy="1939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59"/>
            <p:cNvSpPr/>
            <p:nvPr/>
          </p:nvSpPr>
          <p:spPr>
            <a:xfrm>
              <a:off x="1834848" y="2765410"/>
              <a:ext cx="1464893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模型坐標系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(Model)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6" name="Google Shape;486;p59"/>
            <p:cNvSpPr/>
            <p:nvPr/>
          </p:nvSpPr>
          <p:spPr>
            <a:xfrm>
              <a:off x="3707552" y="2765410"/>
              <a:ext cx="1490959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世界坐標系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7" name="Google Shape;487;p59"/>
            <p:cNvSpPr/>
            <p:nvPr/>
          </p:nvSpPr>
          <p:spPr>
            <a:xfrm>
              <a:off x="5505623" y="2765410"/>
              <a:ext cx="1462071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眼睛坐標系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</a:t>
              </a:r>
              <a:r>
                <a:rPr lang="en-US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8" name="Google Shape;488;p59"/>
            <p:cNvSpPr/>
            <p:nvPr/>
          </p:nvSpPr>
          <p:spPr>
            <a:xfrm>
              <a:off x="7322331" y="2765410"/>
              <a:ext cx="1474527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投影坐標系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(Projection)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9109990" y="2765410"/>
              <a:ext cx="1419916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視圖坐標系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(Viewport)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0" name="Google Shape;490;p59"/>
            <p:cNvSpPr/>
            <p:nvPr/>
          </p:nvSpPr>
          <p:spPr>
            <a:xfrm>
              <a:off x="10772724" y="2765410"/>
              <a:ext cx="1459916" cy="945932"/>
            </a:xfrm>
            <a:prstGeom prst="rect">
              <a:avLst/>
            </a:prstGeom>
            <a:solidFill>
              <a:srgbClr val="B7CCE4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24406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螢幕坐標系</a:t>
              </a:r>
              <a:endParaRPr sz="1400" b="1" i="0" u="none" strike="noStrike" cap="non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24406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(Screen)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1" name="Google Shape;491;p59"/>
            <p:cNvSpPr/>
            <p:nvPr/>
          </p:nvSpPr>
          <p:spPr>
            <a:xfrm>
              <a:off x="0" y="2765410"/>
              <a:ext cx="1477162" cy="945932"/>
            </a:xfrm>
            <a:prstGeom prst="rect">
              <a:avLst/>
            </a:prstGeom>
            <a:solidFill>
              <a:srgbClr val="B7CCE4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24406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在地坐標系</a:t>
              </a:r>
              <a:endParaRPr sz="1400" b="1" i="0" u="none" strike="noStrike" cap="non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24406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(Local)</a:t>
              </a:r>
              <a:endParaRPr sz="1400" b="1" i="0" u="none" strike="noStrike" cap="non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2" name="Google Shape;492;p59"/>
            <p:cNvSpPr/>
            <p:nvPr/>
          </p:nvSpPr>
          <p:spPr>
            <a:xfrm>
              <a:off x="1387023" y="4155688"/>
              <a:ext cx="2258209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Model 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(Model Matrix)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3" name="Google Shape;493;p59"/>
            <p:cNvSpPr/>
            <p:nvPr/>
          </p:nvSpPr>
          <p:spPr>
            <a:xfrm>
              <a:off x="4171292" y="5201608"/>
              <a:ext cx="2296160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 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(View Matrix)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4" name="Google Shape;494;p59"/>
            <p:cNvSpPr/>
            <p:nvPr/>
          </p:nvSpPr>
          <p:spPr>
            <a:xfrm>
              <a:off x="5842397" y="4033818"/>
              <a:ext cx="2651760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Projection 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(Projection Matrix)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5" name="Google Shape;495;p59"/>
            <p:cNvSpPr/>
            <p:nvPr/>
          </p:nvSpPr>
          <p:spPr>
            <a:xfrm>
              <a:off x="8202338" y="5209880"/>
              <a:ext cx="2058000" cy="945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Culling拿掉,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Clipping裁切,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…. .etc.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6" name="Google Shape;496;p59"/>
            <p:cNvSpPr/>
            <p:nvPr/>
          </p:nvSpPr>
          <p:spPr>
            <a:xfrm>
              <a:off x="1387023" y="3015729"/>
              <a:ext cx="446995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7" name="Google Shape;497;p59"/>
            <p:cNvSpPr/>
            <p:nvPr/>
          </p:nvSpPr>
          <p:spPr>
            <a:xfrm>
              <a:off x="3223092" y="3015729"/>
              <a:ext cx="476059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8" name="Google Shape;498;p59"/>
            <p:cNvSpPr/>
            <p:nvPr/>
          </p:nvSpPr>
          <p:spPr>
            <a:xfrm>
              <a:off x="5059848" y="3015729"/>
              <a:ext cx="440253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9" name="Google Shape;499;p59"/>
            <p:cNvSpPr/>
            <p:nvPr/>
          </p:nvSpPr>
          <p:spPr>
            <a:xfrm>
              <a:off x="6871854" y="3015729"/>
              <a:ext cx="433407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0" name="Google Shape;500;p59"/>
            <p:cNvSpPr/>
            <p:nvPr/>
          </p:nvSpPr>
          <p:spPr>
            <a:xfrm>
              <a:off x="8692414" y="3015729"/>
              <a:ext cx="422972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1" name="Google Shape;501;p59"/>
            <p:cNvSpPr/>
            <p:nvPr/>
          </p:nvSpPr>
          <p:spPr>
            <a:xfrm>
              <a:off x="10443660" y="3016305"/>
              <a:ext cx="405964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02" name="Google Shape;502;p59"/>
            <p:cNvCxnSpPr/>
            <p:nvPr/>
          </p:nvCxnSpPr>
          <p:spPr>
            <a:xfrm rot="10800000" flipH="1">
              <a:off x="1615440" y="3576320"/>
              <a:ext cx="10160" cy="579368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cxnSp>
          <p:nvCxnSpPr>
            <p:cNvPr id="503" name="Google Shape;503;p59"/>
            <p:cNvCxnSpPr/>
            <p:nvPr/>
          </p:nvCxnSpPr>
          <p:spPr>
            <a:xfrm rot="10800000" flipH="1">
              <a:off x="3464345" y="3554924"/>
              <a:ext cx="10160" cy="579368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cxnSp>
          <p:nvCxnSpPr>
            <p:cNvPr id="504" name="Google Shape;504;p59"/>
            <p:cNvCxnSpPr/>
            <p:nvPr/>
          </p:nvCxnSpPr>
          <p:spPr>
            <a:xfrm rot="10800000">
              <a:off x="5319372" y="3554924"/>
              <a:ext cx="0" cy="1853247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cxnSp>
          <p:nvCxnSpPr>
            <p:cNvPr id="505" name="Google Shape;505;p59"/>
            <p:cNvCxnSpPr/>
            <p:nvPr/>
          </p:nvCxnSpPr>
          <p:spPr>
            <a:xfrm rot="10800000">
              <a:off x="7088557" y="3576320"/>
              <a:ext cx="15852" cy="58868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cxnSp>
          <p:nvCxnSpPr>
            <p:cNvPr id="506" name="Google Shape;506;p59"/>
            <p:cNvCxnSpPr/>
            <p:nvPr/>
          </p:nvCxnSpPr>
          <p:spPr>
            <a:xfrm rot="10800000" flipH="1">
              <a:off x="8894718" y="3533934"/>
              <a:ext cx="9182" cy="1667674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cxnSp>
          <p:nvCxnSpPr>
            <p:cNvPr id="507" name="Google Shape;507;p59"/>
            <p:cNvCxnSpPr/>
            <p:nvPr/>
          </p:nvCxnSpPr>
          <p:spPr>
            <a:xfrm rot="10800000">
              <a:off x="10646642" y="3461023"/>
              <a:ext cx="9347" cy="703977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sp>
          <p:nvSpPr>
            <p:cNvPr id="508" name="Google Shape;508;p59"/>
            <p:cNvSpPr/>
            <p:nvPr/>
          </p:nvSpPr>
          <p:spPr>
            <a:xfrm>
              <a:off x="9819948" y="4195621"/>
              <a:ext cx="1755056" cy="741679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Rasterization </a:t>
              </a: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9" name="Google Shape;509;p59"/>
            <p:cNvSpPr/>
            <p:nvPr/>
          </p:nvSpPr>
          <p:spPr>
            <a:xfrm>
              <a:off x="1006147" y="5205452"/>
              <a:ext cx="3053080" cy="588263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Geometrical 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510" name="Google Shape;510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113" y="1612192"/>
              <a:ext cx="1194017" cy="968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5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22936" y="1427335"/>
              <a:ext cx="1212068" cy="133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03928" y="1431776"/>
              <a:ext cx="1759543" cy="114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5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84142" y="1389784"/>
              <a:ext cx="1248287" cy="1190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5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09990" y="1772836"/>
              <a:ext cx="1297325" cy="677041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15" name="Google Shape;515;p5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815884" y="1703564"/>
              <a:ext cx="1416756" cy="796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6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21" name="Google Shape;521;p6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2" name="Google Shape;522;p6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3" name="Google Shape;523;p6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4" name="Google Shape;524;p6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25" name="Google Shape;525;p6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26" name="Google Shape;526;p6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7" name="Google Shape;527;p6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8" name="Google Shape;528;p6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29" name="Google Shape;529;p6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30" name="Google Shape;530;p60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1" name="Google Shape;531;p60"/>
          <p:cNvSpPr/>
          <p:nvPr/>
        </p:nvSpPr>
        <p:spPr>
          <a:xfrm>
            <a:off x="839337" y="1363414"/>
            <a:ext cx="686482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要顯示真正的3D物體，我們需要透過投影，將3D顯示至2D螢幕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因此我們需要一個用來成像的攝影機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32" name="Google Shape;532;p60"/>
          <p:cNvGrpSpPr/>
          <p:nvPr/>
        </p:nvGrpSpPr>
        <p:grpSpPr>
          <a:xfrm>
            <a:off x="1410475" y="2453192"/>
            <a:ext cx="5822839" cy="2231031"/>
            <a:chOff x="1164815" y="2226429"/>
            <a:chExt cx="6539345" cy="2505561"/>
          </a:xfrm>
        </p:grpSpPr>
        <p:sp>
          <p:nvSpPr>
            <p:cNvPr id="533" name="Google Shape;533;p60"/>
            <p:cNvSpPr/>
            <p:nvPr/>
          </p:nvSpPr>
          <p:spPr>
            <a:xfrm>
              <a:off x="1839069" y="2772229"/>
              <a:ext cx="258618" cy="720436"/>
            </a:xfrm>
            <a:prstGeom prst="ellips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4" name="Google Shape;534;p60"/>
            <p:cNvCxnSpPr/>
            <p:nvPr/>
          </p:nvCxnSpPr>
          <p:spPr>
            <a:xfrm flipH="1">
              <a:off x="1164815" y="2698338"/>
              <a:ext cx="926115" cy="45258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5" name="Google Shape;535;p60"/>
            <p:cNvCxnSpPr/>
            <p:nvPr/>
          </p:nvCxnSpPr>
          <p:spPr>
            <a:xfrm rot="10800000">
              <a:off x="1164815" y="3150920"/>
              <a:ext cx="932873" cy="40929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6" name="Google Shape;536;p60"/>
            <p:cNvSpPr/>
            <p:nvPr/>
          </p:nvSpPr>
          <p:spPr>
            <a:xfrm>
              <a:off x="1931433" y="2938482"/>
              <a:ext cx="159497" cy="144887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0"/>
            <p:cNvSpPr txBox="1"/>
            <p:nvPr/>
          </p:nvSpPr>
          <p:spPr>
            <a:xfrm>
              <a:off x="1441906" y="3843647"/>
              <a:ext cx="831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眼睛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5829178" y="2226429"/>
              <a:ext cx="1874982" cy="198655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0"/>
            <p:cNvSpPr txBox="1"/>
            <p:nvPr/>
          </p:nvSpPr>
          <p:spPr>
            <a:xfrm>
              <a:off x="6489579" y="4362658"/>
              <a:ext cx="831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物體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0" name="Google Shape;540;p60"/>
            <p:cNvCxnSpPr>
              <a:endCxn id="538" idx="2"/>
            </p:cNvCxnSpPr>
            <p:nvPr/>
          </p:nvCxnSpPr>
          <p:spPr>
            <a:xfrm>
              <a:off x="2273469" y="3150974"/>
              <a:ext cx="3913800" cy="1062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60"/>
            <p:cNvCxnSpPr>
              <a:endCxn id="538" idx="0"/>
            </p:cNvCxnSpPr>
            <p:nvPr/>
          </p:nvCxnSpPr>
          <p:spPr>
            <a:xfrm rot="10800000" flipH="1">
              <a:off x="2273269" y="2226429"/>
              <a:ext cx="4493400" cy="906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6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47" name="Google Shape;547;p6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8" name="Google Shape;548;p6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9" name="Google Shape;549;p6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0" name="Google Shape;550;p6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51" name="Google Shape;551;p6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52" name="Google Shape;552;p6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3" name="Google Shape;553;p6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4" name="Google Shape;554;p6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55" name="Google Shape;555;p6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56" name="Google Shape;556;p61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7" name="Google Shape;557;p61"/>
          <p:cNvSpPr txBox="1"/>
          <p:nvPr/>
        </p:nvSpPr>
        <p:spPr>
          <a:xfrm>
            <a:off x="372398" y="1409731"/>
            <a:ext cx="8248295" cy="32053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60" t="-18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698288" y="1158653"/>
            <a:ext cx="3046526" cy="2451748"/>
            <a:chOff x="7681193" y="1406315"/>
            <a:chExt cx="3984195" cy="3206354"/>
          </a:xfrm>
        </p:grpSpPr>
        <p:pic>
          <p:nvPicPr>
            <p:cNvPr id="38" name="內容版面配置區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0128" y="3735160"/>
              <a:ext cx="975260" cy="75049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" name="直線單箭頭接點 38"/>
            <p:cNvCxnSpPr/>
            <p:nvPr/>
          </p:nvCxnSpPr>
          <p:spPr>
            <a:xfrm flipV="1">
              <a:off x="7989456" y="2789383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>
              <a:off x="7989456" y="4257965"/>
              <a:ext cx="14778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989457" y="3888510"/>
              <a:ext cx="356753" cy="3694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9471893" y="3987117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x</a:t>
              </a:r>
              <a:endParaRPr lang="zh-TW" altLang="en-US" sz="18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858415" y="2275401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y</a:t>
              </a:r>
              <a:endParaRPr lang="zh-TW" altLang="en-US" sz="18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8287906" y="3485837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z</a:t>
              </a:r>
              <a:endParaRPr lang="zh-TW" altLang="en-US" sz="18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7681193" y="4324121"/>
              <a:ext cx="2792844" cy="2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50" dirty="0"/>
                <a:t>世界坐標系</a:t>
              </a:r>
            </a:p>
          </p:txBody>
        </p:sp>
        <p:grpSp>
          <p:nvGrpSpPr>
            <p:cNvPr id="46" name="群組 45"/>
            <p:cNvGrpSpPr/>
            <p:nvPr/>
          </p:nvGrpSpPr>
          <p:grpSpPr>
            <a:xfrm rot="2625036">
              <a:off x="9869313" y="2665316"/>
              <a:ext cx="573838" cy="621137"/>
              <a:chOff x="1847273" y="3805382"/>
              <a:chExt cx="932873" cy="861877"/>
            </a:xfrm>
          </p:grpSpPr>
          <p:sp>
            <p:nvSpPr>
              <p:cNvPr id="47" name="橢圓 46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cxnSp>
            <p:nvCxnSpPr>
              <p:cNvPr id="48" name="直線接點 47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 flipH="1" flipV="1">
                <a:off x="1847273" y="4257964"/>
                <a:ext cx="932873" cy="4092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橢圓 49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cxnSp>
          <p:nvCxnSpPr>
            <p:cNvPr id="51" name="直線單箭頭接點 50"/>
            <p:cNvCxnSpPr/>
            <p:nvPr/>
          </p:nvCxnSpPr>
          <p:spPr>
            <a:xfrm rot="18765422" flipV="1">
              <a:off x="9389373" y="1542948"/>
              <a:ext cx="0" cy="14593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rot="18765422">
              <a:off x="9694639" y="2231725"/>
              <a:ext cx="147781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 flipH="1">
              <a:off x="9437244" y="2758234"/>
              <a:ext cx="494665" cy="539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>
              <a:off x="9925038" y="2751405"/>
              <a:ext cx="1010149" cy="93538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 rot="2528753">
              <a:off x="8222882" y="2639221"/>
              <a:ext cx="2792844" cy="2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50" dirty="0">
                  <a:solidFill>
                    <a:srgbClr val="FF0000"/>
                  </a:solidFill>
                </a:rPr>
                <a:t>眼睛坐標系</a:t>
              </a:r>
            </a:p>
          </p:txBody>
        </p:sp>
        <p:sp>
          <p:nvSpPr>
            <p:cNvPr id="56" name="文字方塊 55"/>
            <p:cNvSpPr txBox="1"/>
            <p:nvPr/>
          </p:nvSpPr>
          <p:spPr>
            <a:xfrm rot="2519377">
              <a:off x="9133883" y="2757461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0000"/>
                  </a:solidFill>
                </a:rPr>
                <a:t>u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 rot="2519377">
              <a:off x="10836642" y="1406315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0000"/>
                  </a:solidFill>
                </a:rPr>
                <a:t>v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 rot="2519377">
              <a:off x="8511694" y="1456994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0000"/>
                  </a:solidFill>
                </a:rPr>
                <a:t>w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 rot="2519377">
              <a:off x="10918070" y="3323455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0000"/>
                  </a:solidFill>
                </a:rPr>
                <a:t>-w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 rot="2423557">
              <a:off x="9622176" y="3382861"/>
              <a:ext cx="831272" cy="2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50" dirty="0"/>
                <a:t>眼睛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6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87" name="Google Shape;587;p6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8" name="Google Shape;588;p6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9" name="Google Shape;589;p6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91" name="Google Shape;591;p6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92" name="Google Shape;592;p6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4" name="Google Shape;594;p6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95" name="Google Shape;595;p6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96" name="Google Shape;596;p62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7" name="Google Shape;597;p62"/>
          <p:cNvSpPr txBox="1"/>
          <p:nvPr/>
        </p:nvSpPr>
        <p:spPr>
          <a:xfrm>
            <a:off x="101220" y="988840"/>
            <a:ext cx="8803944" cy="251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眼睛坐標系有以下屬性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眼睛的位置 (已包含在眼睛坐標系矩陣)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看的方向 : 負w軸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對焦位置 : 一個點，我們眼睛觀察的那個點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對焦向量 : focus vector 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 對焦位置 - 眼睛位置，可用來推算 w 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View up vector 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標記向上看的方向，可以是w-v平面上的任意向量。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（但是不能跟原先w軸平行，否則無法外積出u與v軸）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98" name="Google Shape;598;p62"/>
          <p:cNvGrpSpPr/>
          <p:nvPr/>
        </p:nvGrpSpPr>
        <p:grpSpPr>
          <a:xfrm>
            <a:off x="2134562" y="2986054"/>
            <a:ext cx="6561591" cy="2055053"/>
            <a:chOff x="3267326" y="4115191"/>
            <a:chExt cx="8296762" cy="2598499"/>
          </a:xfrm>
        </p:grpSpPr>
        <p:cxnSp>
          <p:nvCxnSpPr>
            <p:cNvPr id="599" name="Google Shape;599;p62"/>
            <p:cNvCxnSpPr/>
            <p:nvPr/>
          </p:nvCxnSpPr>
          <p:spPr>
            <a:xfrm rot="10800000">
              <a:off x="5043056" y="4603981"/>
              <a:ext cx="0" cy="1459345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0" name="Google Shape;600;p62"/>
            <p:cNvCxnSpPr/>
            <p:nvPr/>
          </p:nvCxnSpPr>
          <p:spPr>
            <a:xfrm rot="10800000">
              <a:off x="3676073" y="6063326"/>
              <a:ext cx="1366983" cy="9237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1" name="Google Shape;601;p62"/>
            <p:cNvCxnSpPr/>
            <p:nvPr/>
          </p:nvCxnSpPr>
          <p:spPr>
            <a:xfrm flipH="1">
              <a:off x="4555262" y="6072564"/>
              <a:ext cx="487795" cy="327765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02" name="Google Shape;602;p62"/>
            <p:cNvSpPr txBox="1"/>
            <p:nvPr/>
          </p:nvSpPr>
          <p:spPr>
            <a:xfrm>
              <a:off x="3267326" y="5776523"/>
              <a:ext cx="61883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2"/>
            <p:cNvSpPr txBox="1"/>
            <p:nvPr/>
          </p:nvSpPr>
          <p:spPr>
            <a:xfrm>
              <a:off x="4876131" y="4115191"/>
              <a:ext cx="5374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 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2"/>
            <p:cNvSpPr txBox="1"/>
            <p:nvPr/>
          </p:nvSpPr>
          <p:spPr>
            <a:xfrm>
              <a:off x="4295740" y="6190470"/>
              <a:ext cx="61883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2"/>
            <p:cNvSpPr txBox="1"/>
            <p:nvPr/>
          </p:nvSpPr>
          <p:spPr>
            <a:xfrm>
              <a:off x="3753623" y="5668800"/>
              <a:ext cx="1391229" cy="389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眼睛坐標系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606" name="Google Shape;606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99509" y="5801716"/>
              <a:ext cx="975260" cy="7504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7" name="Google Shape;607;p62"/>
            <p:cNvGrpSpPr/>
            <p:nvPr/>
          </p:nvGrpSpPr>
          <p:grpSpPr>
            <a:xfrm>
              <a:off x="5064389" y="5750202"/>
              <a:ext cx="573838" cy="621137"/>
              <a:chOff x="1847273" y="3805382"/>
              <a:chExt cx="932873" cy="861877"/>
            </a:xfrm>
          </p:grpSpPr>
          <p:sp>
            <p:nvSpPr>
              <p:cNvPr id="608" name="Google Shape;608;p62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09" name="Google Shape;609;p62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0" name="Google Shape;610;p62"/>
              <p:cNvCxnSpPr/>
              <p:nvPr/>
            </p:nvCxnSpPr>
            <p:spPr>
              <a:xfrm rot="10800000">
                <a:off x="1847273" y="4257964"/>
                <a:ext cx="932873" cy="4092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11" name="Google Shape;611;p62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2" name="Google Shape;612;p62"/>
            <p:cNvCxnSpPr/>
            <p:nvPr/>
          </p:nvCxnSpPr>
          <p:spPr>
            <a:xfrm rot="10800000" flipH="1">
              <a:off x="5025138" y="6079814"/>
              <a:ext cx="1445489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613" name="Google Shape;613;p62"/>
            <p:cNvSpPr txBox="1"/>
            <p:nvPr/>
          </p:nvSpPr>
          <p:spPr>
            <a:xfrm>
              <a:off x="5757824" y="5550060"/>
              <a:ext cx="975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-w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4" name="Google Shape;614;p62"/>
            <p:cNvCxnSpPr/>
            <p:nvPr/>
          </p:nvCxnSpPr>
          <p:spPr>
            <a:xfrm>
              <a:off x="5040534" y="6131517"/>
              <a:ext cx="3530812" cy="14391"/>
            </a:xfrm>
            <a:prstGeom prst="straightConnector1">
              <a:avLst/>
            </a:prstGeom>
            <a:noFill/>
            <a:ln w="19050" cap="flat" cmpd="sng">
              <a:solidFill>
                <a:srgbClr val="00B050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615" name="Google Shape;615;p62"/>
            <p:cNvSpPr txBox="1"/>
            <p:nvPr/>
          </p:nvSpPr>
          <p:spPr>
            <a:xfrm>
              <a:off x="6488257" y="5689769"/>
              <a:ext cx="2264547" cy="4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focus vector </a:t>
              </a:r>
              <a:endParaRPr sz="1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6" name="Google Shape;616;p62"/>
            <p:cNvCxnSpPr/>
            <p:nvPr/>
          </p:nvCxnSpPr>
          <p:spPr>
            <a:xfrm rot="10800000">
              <a:off x="5837382" y="4788707"/>
              <a:ext cx="0" cy="683491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7" name="Google Shape;617;p62"/>
            <p:cNvSpPr txBox="1"/>
            <p:nvPr/>
          </p:nvSpPr>
          <p:spPr>
            <a:xfrm>
              <a:off x="5837389" y="4938130"/>
              <a:ext cx="5726699" cy="466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 up Vector目的是找出另外兩軸</a:t>
              </a:r>
              <a:endParaRPr sz="1800" b="0" i="0" u="none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8" name="Google Shape;618;p62"/>
            <p:cNvSpPr txBox="1"/>
            <p:nvPr/>
          </p:nvSpPr>
          <p:spPr>
            <a:xfrm>
              <a:off x="8637031" y="5541677"/>
              <a:ext cx="12930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focus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6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24" name="Google Shape;624;p6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5" name="Google Shape;625;p6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28" name="Google Shape;628;p6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29" name="Google Shape;629;p6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1" name="Google Shape;631;p6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32" name="Google Shape;632;p6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633" name="Google Shape;633;p63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4" name="Google Shape;654;p63"/>
          <p:cNvSpPr/>
          <p:nvPr/>
        </p:nvSpPr>
        <p:spPr>
          <a:xfrm>
            <a:off x="395534" y="1258098"/>
            <a:ext cx="6212805" cy="31629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84" t="-960" b="-21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906275" y="1052736"/>
            <a:ext cx="3086191" cy="1785366"/>
            <a:chOff x="7294381" y="1616370"/>
            <a:chExt cx="4413226" cy="2553057"/>
          </a:xfrm>
        </p:grpSpPr>
        <p:cxnSp>
          <p:nvCxnSpPr>
            <p:cNvPr id="53" name="直線單箭頭接點 52"/>
            <p:cNvCxnSpPr/>
            <p:nvPr/>
          </p:nvCxnSpPr>
          <p:spPr>
            <a:xfrm flipV="1">
              <a:off x="9070111" y="2053734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 flipH="1" flipV="1">
              <a:off x="7703128" y="3513079"/>
              <a:ext cx="1366983" cy="92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/>
            <p:nvPr/>
          </p:nvCxnSpPr>
          <p:spPr>
            <a:xfrm flipH="1">
              <a:off x="8582317" y="3522317"/>
              <a:ext cx="487795" cy="3277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7294381" y="3226276"/>
              <a:ext cx="618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w</a:t>
              </a:r>
              <a:endParaRPr lang="zh-TW" altLang="en-US" sz="1600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7780678" y="3118554"/>
              <a:ext cx="1391228" cy="35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眼睛坐標系</a:t>
              </a:r>
            </a:p>
          </p:txBody>
        </p:sp>
        <p:pic>
          <p:nvPicPr>
            <p:cNvPr id="58" name="內容版面配置區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2347" y="3215286"/>
              <a:ext cx="975260" cy="750493"/>
            </a:xfrm>
            <a:prstGeom prst="rect">
              <a:avLst/>
            </a:prstGeom>
          </p:spPr>
        </p:pic>
        <p:grpSp>
          <p:nvGrpSpPr>
            <p:cNvPr id="59" name="群組 58"/>
            <p:cNvGrpSpPr/>
            <p:nvPr/>
          </p:nvGrpSpPr>
          <p:grpSpPr>
            <a:xfrm>
              <a:off x="9091444" y="3199955"/>
              <a:ext cx="573838" cy="621137"/>
              <a:chOff x="1847273" y="3805382"/>
              <a:chExt cx="932873" cy="861877"/>
            </a:xfrm>
          </p:grpSpPr>
          <p:sp>
            <p:nvSpPr>
              <p:cNvPr id="60" name="橢圓 59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/>
              </a:p>
            </p:txBody>
          </p:sp>
          <p:cxnSp>
            <p:nvCxnSpPr>
              <p:cNvPr id="61" name="直線接點 60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 flipH="1" flipV="1">
                <a:off x="1847273" y="4257964"/>
                <a:ext cx="932873" cy="4092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橢圓 62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/>
              </a:p>
            </p:txBody>
          </p:sp>
        </p:grpSp>
        <p:cxnSp>
          <p:nvCxnSpPr>
            <p:cNvPr id="64" name="直線單箭頭接點 63"/>
            <p:cNvCxnSpPr/>
            <p:nvPr/>
          </p:nvCxnSpPr>
          <p:spPr>
            <a:xfrm flipV="1">
              <a:off x="9052193" y="3529567"/>
              <a:ext cx="144548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/>
                <p:cNvSpPr txBox="1"/>
                <p:nvPr/>
              </p:nvSpPr>
              <p:spPr>
                <a:xfrm>
                  <a:off x="9995416" y="2979209"/>
                  <a:ext cx="6188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65" name="文字方塊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5416" y="2979209"/>
                  <a:ext cx="618836" cy="33855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1408" b="-230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線單箭頭接點 65"/>
            <p:cNvCxnSpPr/>
            <p:nvPr/>
          </p:nvCxnSpPr>
          <p:spPr>
            <a:xfrm flipV="1">
              <a:off x="9864437" y="2238460"/>
              <a:ext cx="0" cy="683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/>
                <p:cNvSpPr txBox="1"/>
                <p:nvPr/>
              </p:nvSpPr>
              <p:spPr>
                <a:xfrm>
                  <a:off x="9864438" y="2387880"/>
                  <a:ext cx="633244" cy="3179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TW" sz="12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𝑢𝑝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TW" alt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字方塊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438" y="2387880"/>
                  <a:ext cx="633244" cy="31797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513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文字方塊 67"/>
            <p:cNvSpPr txBox="1"/>
            <p:nvPr/>
          </p:nvSpPr>
          <p:spPr>
            <a:xfrm>
              <a:off x="11088771" y="3830873"/>
              <a:ext cx="618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F</a:t>
              </a:r>
              <a:endParaRPr lang="zh-TW" altLang="en-US" sz="1600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8933545" y="3532100"/>
              <a:ext cx="618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E</a:t>
              </a:r>
              <a:endParaRPr lang="zh-TW" altLang="en-US" sz="1600" dirty="0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8182246" y="3588472"/>
              <a:ext cx="618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u</a:t>
              </a:r>
              <a:endParaRPr lang="zh-TW" altLang="en-US" sz="16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8886189" y="1616370"/>
              <a:ext cx="618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v</a:t>
              </a:r>
              <a:endParaRPr lang="zh-TW" altLang="en-US" sz="1600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 descr="D:\Downloads\webgl2_工作區域 1 複本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442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889248" y="123478"/>
            <a:ext cx="562696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rgbClr val="002060"/>
                </a:solidFill>
              </a:rPr>
              <a:t>Outline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843584" y="1106062"/>
            <a:ext cx="295232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壹、坐標系介紹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365896" y="1682126"/>
            <a:ext cx="291959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二、眼睛座標系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4043984" y="1106062"/>
            <a:ext cx="295232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參、動畫與互動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4566296" y="1682126"/>
            <a:ext cx="291959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一、如何動起來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二、相關function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三、鍵盤事件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843584" y="2910478"/>
            <a:ext cx="295232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貳、Matrix Stack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1365896" y="3486542"/>
            <a:ext cx="334631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一、Matrix Stack簡介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二、一般常見的矩陣類型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三、為何要使用堆疊？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四、在WebGL中應用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6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60" name="Google Shape;660;p6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1" name="Google Shape;661;p6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2" name="Google Shape;662;p6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3" name="Google Shape;663;p6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64" name="Google Shape;664;p6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65" name="Google Shape;665;p6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6" name="Google Shape;666;p6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7" name="Google Shape;667;p6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68" name="Google Shape;668;p6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69" name="Google Shape;669;p64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0" name="Google Shape;670;p64"/>
          <p:cNvSpPr/>
          <p:nvPr/>
        </p:nvSpPr>
        <p:spPr>
          <a:xfrm>
            <a:off x="889248" y="925340"/>
            <a:ext cx="162095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推導簡單的範例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4"/>
          <p:cNvSpPr/>
          <p:nvPr/>
        </p:nvSpPr>
        <p:spPr>
          <a:xfrm>
            <a:off x="889248" y="1452485"/>
            <a:ext cx="5766816" cy="30466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36" t="-9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6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77" name="Google Shape;677;p6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8" name="Google Shape;678;p6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9" name="Google Shape;679;p6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0" name="Google Shape;680;p6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81" name="Google Shape;681;p6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82" name="Google Shape;682;p6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3" name="Google Shape;683;p6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4" name="Google Shape;684;p6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85" name="Google Shape;685;p6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686" name="Google Shape;686;p65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7" name="Google Shape;687;p65"/>
          <p:cNvSpPr txBox="1"/>
          <p:nvPr/>
        </p:nvSpPr>
        <p:spPr>
          <a:xfrm>
            <a:off x="289560" y="1131634"/>
            <a:ext cx="8455254" cy="37587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13" name="Google Shape;713;p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17" name="Google Shape;717;p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18" name="Google Shape;718;p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21" name="Google Shape;721;p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722" name="Google Shape;722;p5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3" name="Google Shape;723;p5"/>
          <p:cNvSpPr/>
          <p:nvPr/>
        </p:nvSpPr>
        <p:spPr>
          <a:xfrm>
            <a:off x="971599" y="1052736"/>
            <a:ext cx="2612849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（一）什麼是Viewing?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4" name="Google Shape;724;p5"/>
          <p:cNvSpPr/>
          <p:nvPr/>
        </p:nvSpPr>
        <p:spPr>
          <a:xfrm>
            <a:off x="3579488" y="1052736"/>
            <a:ext cx="337604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決定什麼畫面該展現在視窗中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5" name="Google Shape;725;p5"/>
          <p:cNvSpPr/>
          <p:nvPr/>
        </p:nvSpPr>
        <p:spPr>
          <a:xfrm>
            <a:off x="971599" y="1877256"/>
            <a:ext cx="2978609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（二）Viewing的3個重點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6" name="Google Shape;726;p5"/>
          <p:cNvSpPr txBox="1"/>
          <p:nvPr/>
        </p:nvSpPr>
        <p:spPr>
          <a:xfrm>
            <a:off x="971599" y="2407920"/>
            <a:ext cx="29674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攝影機要放在哪個位置？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7" name="Google Shape;727;p5"/>
          <p:cNvSpPr txBox="1"/>
          <p:nvPr/>
        </p:nvSpPr>
        <p:spPr>
          <a:xfrm>
            <a:off x="971599" y="3206525"/>
            <a:ext cx="20441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選擇運鏡方式？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8" name="Google Shape;728;p5"/>
          <p:cNvSpPr txBox="1"/>
          <p:nvPr/>
        </p:nvSpPr>
        <p:spPr>
          <a:xfrm>
            <a:off x="971599" y="4005130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Clipping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9" name="Google Shape;729;p5"/>
          <p:cNvSpPr txBox="1"/>
          <p:nvPr/>
        </p:nvSpPr>
        <p:spPr>
          <a:xfrm>
            <a:off x="1226261" y="2737614"/>
            <a:ext cx="24449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設定view matrix 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0" name="Google Shape;730;p5"/>
          <p:cNvSpPr txBox="1"/>
          <p:nvPr/>
        </p:nvSpPr>
        <p:spPr>
          <a:xfrm>
            <a:off x="1226261" y="3536219"/>
            <a:ext cx="229421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設定projection matrix 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1" name="Google Shape;731;p5"/>
          <p:cNvSpPr txBox="1"/>
          <p:nvPr/>
        </p:nvSpPr>
        <p:spPr>
          <a:xfrm>
            <a:off x="1226261" y="4334824"/>
            <a:ext cx="185018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設定view volume 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37" name="Google Shape;737;p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41" name="Google Shape;741;p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42" name="Google Shape;742;p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45" name="Google Shape;745;p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746" name="Google Shape;746;p8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7" name="Google Shape;747;p8"/>
          <p:cNvSpPr/>
          <p:nvPr/>
        </p:nvSpPr>
        <p:spPr>
          <a:xfrm>
            <a:off x="971599" y="1052736"/>
            <a:ext cx="243606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（三）攝影機的設定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8" name="Google Shape;748;p8"/>
          <p:cNvSpPr txBox="1"/>
          <p:nvPr/>
        </p:nvSpPr>
        <p:spPr>
          <a:xfrm>
            <a:off x="971599" y="1622720"/>
            <a:ext cx="6584442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假設現在攝影機已經設置在某個位置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攝影機可以旋轉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些微移動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9" name="Google Shape;749;p8"/>
          <p:cNvSpPr/>
          <p:nvPr/>
        </p:nvSpPr>
        <p:spPr>
          <a:xfrm>
            <a:off x="2635828" y="3349337"/>
            <a:ext cx="436418" cy="29094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"/>
          <p:cNvSpPr/>
          <p:nvPr/>
        </p:nvSpPr>
        <p:spPr>
          <a:xfrm rot="-5400000">
            <a:off x="2989119" y="3432464"/>
            <a:ext cx="304800" cy="138545"/>
          </a:xfrm>
          <a:prstGeom prst="trapezoid">
            <a:avLst>
              <a:gd name="adj" fmla="val 38794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"/>
          <p:cNvSpPr/>
          <p:nvPr/>
        </p:nvSpPr>
        <p:spPr>
          <a:xfrm>
            <a:off x="2632364" y="3104420"/>
            <a:ext cx="244999" cy="2449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"/>
          <p:cNvSpPr/>
          <p:nvPr/>
        </p:nvSpPr>
        <p:spPr>
          <a:xfrm>
            <a:off x="2873087" y="3104419"/>
            <a:ext cx="244999" cy="2449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Google Shape;753;p8"/>
          <p:cNvCxnSpPr>
            <a:endCxn id="749" idx="2"/>
          </p:cNvCxnSpPr>
          <p:nvPr/>
        </p:nvCxnSpPr>
        <p:spPr>
          <a:xfrm rot="10800000" flipH="1">
            <a:off x="2428037" y="3640282"/>
            <a:ext cx="426000" cy="990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4" name="Google Shape;754;p8"/>
          <p:cNvCxnSpPr>
            <a:stCxn id="749" idx="2"/>
          </p:cNvCxnSpPr>
          <p:nvPr/>
        </p:nvCxnSpPr>
        <p:spPr>
          <a:xfrm>
            <a:off x="2854037" y="3640282"/>
            <a:ext cx="413100" cy="976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5" name="Google Shape;755;p8"/>
          <p:cNvCxnSpPr>
            <a:stCxn id="749" idx="2"/>
          </p:cNvCxnSpPr>
          <p:nvPr/>
        </p:nvCxnSpPr>
        <p:spPr>
          <a:xfrm>
            <a:off x="2854037" y="3640282"/>
            <a:ext cx="0" cy="76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8"/>
          <p:cNvSpPr/>
          <p:nvPr/>
        </p:nvSpPr>
        <p:spPr>
          <a:xfrm>
            <a:off x="2739737" y="3640282"/>
            <a:ext cx="242455" cy="69273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2704" y="2414155"/>
            <a:ext cx="883091" cy="256535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"/>
          <p:cNvSpPr/>
          <p:nvPr/>
        </p:nvSpPr>
        <p:spPr>
          <a:xfrm rot="-5400000" flipH="1">
            <a:off x="2942153" y="1836592"/>
            <a:ext cx="3884880" cy="3330287"/>
          </a:xfrm>
          <a:prstGeom prst="trapezoid">
            <a:avLst>
              <a:gd name="adj" fmla="val 54669"/>
            </a:avLst>
          </a:prstGeom>
          <a:solidFill>
            <a:srgbClr val="FFFF00">
              <a:alpha val="2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64" name="Google Shape;764;p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68" name="Google Shape;768;p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69" name="Google Shape;769;p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72" name="Google Shape;772;p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773" name="Google Shape;773;p9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4" name="Google Shape;774;p9"/>
          <p:cNvSpPr/>
          <p:nvPr/>
        </p:nvSpPr>
        <p:spPr>
          <a:xfrm>
            <a:off x="971599" y="1052736"/>
            <a:ext cx="243606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（三）攝影機的設定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5" name="Google Shape;775;p9"/>
          <p:cNvSpPr/>
          <p:nvPr/>
        </p:nvSpPr>
        <p:spPr>
          <a:xfrm>
            <a:off x="3407664" y="1084094"/>
            <a:ext cx="18133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攝影機的旋轉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"/>
          <p:cNvSpPr txBox="1"/>
          <p:nvPr/>
        </p:nvSpPr>
        <p:spPr>
          <a:xfrm>
            <a:off x="457200" y="1679842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上下轉動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抬頭、低頭、點頭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左右翻轉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擺頭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水平轉動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轉頭、搖頭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77" name="Google Shape;777;p9"/>
          <p:cNvGrpSpPr/>
          <p:nvPr/>
        </p:nvGrpSpPr>
        <p:grpSpPr>
          <a:xfrm>
            <a:off x="5200048" y="109809"/>
            <a:ext cx="3134160" cy="832409"/>
            <a:chOff x="5200048" y="109809"/>
            <a:chExt cx="3134160" cy="832409"/>
          </a:xfrm>
        </p:grpSpPr>
        <p:pic>
          <p:nvPicPr>
            <p:cNvPr id="778" name="Google Shape;778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06503" y="189418"/>
              <a:ext cx="1327705" cy="75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96874" y="191190"/>
              <a:ext cx="991673" cy="7510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0" name="Google Shape;780;p9"/>
            <p:cNvGrpSpPr/>
            <p:nvPr/>
          </p:nvGrpSpPr>
          <p:grpSpPr>
            <a:xfrm flipH="1">
              <a:off x="5884198" y="235146"/>
              <a:ext cx="329947" cy="313570"/>
              <a:chOff x="7766274" y="1519112"/>
              <a:chExt cx="771237" cy="732957"/>
            </a:xfrm>
          </p:grpSpPr>
          <p:sp>
            <p:nvSpPr>
              <p:cNvPr id="781" name="Google Shape;781;p9"/>
              <p:cNvSpPr/>
              <p:nvPr/>
            </p:nvSpPr>
            <p:spPr>
              <a:xfrm>
                <a:off x="7770893" y="1845669"/>
                <a:ext cx="581891" cy="387927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 rot="-5400000">
                <a:off x="8241948" y="1956505"/>
                <a:ext cx="406400" cy="184727"/>
              </a:xfrm>
              <a:prstGeom prst="trapezoid">
                <a:avLst>
                  <a:gd name="adj" fmla="val 38794"/>
                </a:avLst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7766274" y="1519113"/>
                <a:ext cx="326665" cy="3266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8087238" y="1519112"/>
                <a:ext cx="326665" cy="3266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5" name="Google Shape;785;p9"/>
            <p:cNvSpPr/>
            <p:nvPr/>
          </p:nvSpPr>
          <p:spPr>
            <a:xfrm rot="5400000">
              <a:off x="5186212" y="123645"/>
              <a:ext cx="696046" cy="668374"/>
            </a:xfrm>
            <a:prstGeom prst="trapezoid">
              <a:avLst>
                <a:gd name="adj" fmla="val 46765"/>
              </a:avLst>
            </a:prstGeom>
            <a:solidFill>
              <a:srgbClr val="FFFF00">
                <a:alpha val="2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6380018" y="457831"/>
              <a:ext cx="505691" cy="2487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9"/>
          <p:cNvGrpSpPr/>
          <p:nvPr/>
        </p:nvGrpSpPr>
        <p:grpSpPr>
          <a:xfrm>
            <a:off x="3954794" y="1500469"/>
            <a:ext cx="4372843" cy="3357320"/>
            <a:chOff x="3954794" y="1500469"/>
            <a:chExt cx="4372843" cy="3357320"/>
          </a:xfrm>
        </p:grpSpPr>
        <p:sp>
          <p:nvSpPr>
            <p:cNvPr id="788" name="Google Shape;788;p9"/>
            <p:cNvSpPr/>
            <p:nvPr/>
          </p:nvSpPr>
          <p:spPr>
            <a:xfrm>
              <a:off x="4414355" y="4215621"/>
              <a:ext cx="235527" cy="293408"/>
            </a:xfrm>
            <a:prstGeom prst="leftArrow">
              <a:avLst>
                <a:gd name="adj1" fmla="val 26390"/>
                <a:gd name="adj2" fmla="val 50000"/>
              </a:avLst>
            </a:prstGeom>
            <a:solidFill>
              <a:srgbClr val="BAC34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3969328" y="1987557"/>
              <a:ext cx="436418" cy="290945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9"/>
            <p:cNvSpPr/>
            <p:nvPr/>
          </p:nvSpPr>
          <p:spPr>
            <a:xfrm rot="-5400000">
              <a:off x="4322619" y="2070684"/>
              <a:ext cx="304800" cy="138545"/>
            </a:xfrm>
            <a:prstGeom prst="trapezoid">
              <a:avLst>
                <a:gd name="adj" fmla="val 38794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3965864" y="1742640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4206587" y="1742639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4420127" y="1500469"/>
              <a:ext cx="235527" cy="293408"/>
            </a:xfrm>
            <a:prstGeom prst="leftArrow">
              <a:avLst>
                <a:gd name="adj1" fmla="val 26391"/>
                <a:gd name="adj2" fmla="val 50000"/>
              </a:avLst>
            </a:prstGeom>
            <a:solidFill>
              <a:srgbClr val="FFFF00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4411994" y="2369964"/>
              <a:ext cx="235527" cy="293408"/>
            </a:xfrm>
            <a:prstGeom prst="leftArrow">
              <a:avLst>
                <a:gd name="adj1" fmla="val 26390"/>
                <a:gd name="adj2" fmla="val 50000"/>
              </a:avLst>
            </a:prstGeom>
            <a:solidFill>
              <a:srgbClr val="FFFF00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3986962" y="3231606"/>
              <a:ext cx="436418" cy="290945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 rot="-5400000">
              <a:off x="4340252" y="3314733"/>
              <a:ext cx="304800" cy="138545"/>
            </a:xfrm>
            <a:prstGeom prst="trapezoid">
              <a:avLst>
                <a:gd name="adj" fmla="val 38794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3983497" y="2986688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4224220" y="2986688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3958258" y="4401648"/>
              <a:ext cx="436418" cy="290945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 rot="-5400000">
              <a:off x="4311549" y="4484775"/>
              <a:ext cx="304800" cy="138545"/>
            </a:xfrm>
            <a:prstGeom prst="trapezoid">
              <a:avLst>
                <a:gd name="adj" fmla="val 38794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3954794" y="4156730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4195517" y="4156730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4532119" y="4301068"/>
              <a:ext cx="505229" cy="556721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 flipH="1">
              <a:off x="4019683" y="2989744"/>
              <a:ext cx="841664" cy="443345"/>
            </a:xfrm>
            <a:prstGeom prst="curvedDownArrow">
              <a:avLst>
                <a:gd name="adj1" fmla="val 25000"/>
                <a:gd name="adj2" fmla="val 45275"/>
                <a:gd name="adj3" fmla="val 25000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9"/>
            <p:cNvSpPr/>
            <p:nvPr/>
          </p:nvSpPr>
          <p:spPr>
            <a:xfrm rot="-5400000">
              <a:off x="4701153" y="3278189"/>
              <a:ext cx="235527" cy="293408"/>
            </a:xfrm>
            <a:prstGeom prst="leftArrow">
              <a:avLst>
                <a:gd name="adj1" fmla="val 26390"/>
                <a:gd name="adj2" fmla="val 50000"/>
              </a:avLst>
            </a:prstGeom>
            <a:solidFill>
              <a:srgbClr val="BAC34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9"/>
            <p:cNvSpPr/>
            <p:nvPr/>
          </p:nvSpPr>
          <p:spPr>
            <a:xfrm rot="5400000">
              <a:off x="4035953" y="1674840"/>
              <a:ext cx="1000994" cy="802293"/>
            </a:xfrm>
            <a:prstGeom prst="blockArc">
              <a:avLst>
                <a:gd name="adj1" fmla="val 10800000"/>
                <a:gd name="adj2" fmla="val 56349"/>
                <a:gd name="adj3" fmla="val 16553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7" name="Google Shape;807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2143" y="1699770"/>
              <a:ext cx="1321133" cy="752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006504" y="1699770"/>
              <a:ext cx="1321133" cy="741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02228" y="4031031"/>
              <a:ext cx="1312913" cy="741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3858" y="4031031"/>
              <a:ext cx="1309073" cy="741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2143" y="2887620"/>
              <a:ext cx="1326796" cy="7449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007330" y="2887620"/>
              <a:ext cx="1320306" cy="7381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1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18" name="Google Shape;818;p1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1" name="Google Shape;821;p1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22" name="Google Shape;822;p1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23" name="Google Shape;823;p1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5" name="Google Shape;825;p1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26" name="Google Shape;826;p1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827" name="Google Shape;827;p10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8" name="Google Shape;828;p10"/>
          <p:cNvSpPr/>
          <p:nvPr/>
        </p:nvSpPr>
        <p:spPr>
          <a:xfrm>
            <a:off x="971599" y="1052736"/>
            <a:ext cx="243606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（三）攝影機的設定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9" name="Google Shape;829;p10"/>
          <p:cNvSpPr/>
          <p:nvPr/>
        </p:nvSpPr>
        <p:spPr>
          <a:xfrm>
            <a:off x="3407664" y="1084094"/>
            <a:ext cx="13516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些微移動</a:t>
            </a:r>
            <a:endParaRPr sz="18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30" name="Google Shape;830;p10"/>
          <p:cNvSpPr txBox="1"/>
          <p:nvPr/>
        </p:nvSpPr>
        <p:spPr>
          <a:xfrm>
            <a:off x="457200" y="156482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些微移動可以沿x軸、y軸或z軸進行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這些調整和前面的三種旋轉合稱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“六自由度” (Six degrees of freedom)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前後移動 (Z)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左右移動 (X)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上下移動 (Y)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水平旋轉 (Yaw，搖頭)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上下旋轉 (Pitch，抬頭/低頭)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左右翻轉 (Roll，擺頭)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31" name="Google Shape;831;p10"/>
          <p:cNvGrpSpPr/>
          <p:nvPr/>
        </p:nvGrpSpPr>
        <p:grpSpPr>
          <a:xfrm>
            <a:off x="5190057" y="1632686"/>
            <a:ext cx="3496631" cy="3334844"/>
            <a:chOff x="5190057" y="1632686"/>
            <a:chExt cx="3496631" cy="3334844"/>
          </a:xfrm>
        </p:grpSpPr>
        <p:sp>
          <p:nvSpPr>
            <p:cNvPr id="832" name="Google Shape;832;p10"/>
            <p:cNvSpPr/>
            <p:nvPr/>
          </p:nvSpPr>
          <p:spPr>
            <a:xfrm rot="10800000">
              <a:off x="6776568" y="3734476"/>
              <a:ext cx="595745" cy="1233054"/>
            </a:xfrm>
            <a:custGeom>
              <a:avLst/>
              <a:gdLst/>
              <a:ahLst/>
              <a:cxnLst/>
              <a:rect l="l" t="t" r="r" b="b"/>
              <a:pathLst>
                <a:path w="794327" h="1644072" extrusionOk="0">
                  <a:moveTo>
                    <a:pt x="0" y="734291"/>
                  </a:moveTo>
                  <a:lnTo>
                    <a:pt x="429491" y="0"/>
                  </a:lnTo>
                  <a:lnTo>
                    <a:pt x="794327" y="327890"/>
                  </a:lnTo>
                  <a:lnTo>
                    <a:pt x="630381" y="401782"/>
                  </a:lnTo>
                  <a:lnTo>
                    <a:pt x="630381" y="1357745"/>
                  </a:lnTo>
                  <a:lnTo>
                    <a:pt x="228600" y="1644072"/>
                  </a:lnTo>
                  <a:lnTo>
                    <a:pt x="228600" y="586509"/>
                  </a:lnTo>
                  <a:lnTo>
                    <a:pt x="0" y="734291"/>
                  </a:lnTo>
                  <a:close/>
                </a:path>
              </a:pathLst>
            </a:cu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0"/>
            <p:cNvSpPr/>
            <p:nvPr/>
          </p:nvSpPr>
          <p:spPr>
            <a:xfrm rot="-10643386">
              <a:off x="7039348" y="2353097"/>
              <a:ext cx="817418" cy="755073"/>
            </a:xfrm>
            <a:custGeom>
              <a:avLst/>
              <a:gdLst/>
              <a:ahLst/>
              <a:cxnLst/>
              <a:rect l="l" t="t" r="r" b="b"/>
              <a:pathLst>
                <a:path w="1089891" h="1006764" extrusionOk="0">
                  <a:moveTo>
                    <a:pt x="0" y="544946"/>
                  </a:moveTo>
                  <a:lnTo>
                    <a:pt x="230909" y="544946"/>
                  </a:lnTo>
                  <a:lnTo>
                    <a:pt x="628072" y="0"/>
                  </a:lnTo>
                  <a:lnTo>
                    <a:pt x="1089891" y="18473"/>
                  </a:lnTo>
                  <a:lnTo>
                    <a:pt x="692727" y="544946"/>
                  </a:lnTo>
                  <a:lnTo>
                    <a:pt x="923636" y="544946"/>
                  </a:lnTo>
                  <a:lnTo>
                    <a:pt x="166254" y="1006764"/>
                  </a:lnTo>
                  <a:lnTo>
                    <a:pt x="0" y="544946"/>
                  </a:lnTo>
                  <a:close/>
                </a:path>
              </a:pathLst>
            </a:cu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4" name="Google Shape;834;p10"/>
            <p:cNvGrpSpPr/>
            <p:nvPr/>
          </p:nvGrpSpPr>
          <p:grpSpPr>
            <a:xfrm>
              <a:off x="6258792" y="2644486"/>
              <a:ext cx="1351068" cy="1284006"/>
              <a:chOff x="5287818" y="1834752"/>
              <a:chExt cx="771238" cy="732957"/>
            </a:xfrm>
          </p:grpSpPr>
          <p:sp>
            <p:nvSpPr>
              <p:cNvPr id="835" name="Google Shape;835;p10"/>
              <p:cNvSpPr/>
              <p:nvPr/>
            </p:nvSpPr>
            <p:spPr>
              <a:xfrm>
                <a:off x="5292437" y="2161309"/>
                <a:ext cx="581891" cy="387927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 rot="-5400000">
                <a:off x="5763492" y="2272145"/>
                <a:ext cx="406400" cy="184727"/>
              </a:xfrm>
              <a:prstGeom prst="trapezoid">
                <a:avLst>
                  <a:gd name="adj" fmla="val 38794"/>
                </a:avLst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0"/>
              <p:cNvSpPr/>
              <p:nvPr/>
            </p:nvSpPr>
            <p:spPr>
              <a:xfrm>
                <a:off x="5287818" y="1834753"/>
                <a:ext cx="326665" cy="3266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10"/>
              <p:cNvSpPr/>
              <p:nvPr/>
            </p:nvSpPr>
            <p:spPr>
              <a:xfrm>
                <a:off x="5608782" y="1834752"/>
                <a:ext cx="326665" cy="3266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9" name="Google Shape;839;p10"/>
            <p:cNvSpPr/>
            <p:nvPr/>
          </p:nvSpPr>
          <p:spPr>
            <a:xfrm>
              <a:off x="6089528" y="3626727"/>
              <a:ext cx="817418" cy="755073"/>
            </a:xfrm>
            <a:custGeom>
              <a:avLst/>
              <a:gdLst/>
              <a:ahLst/>
              <a:cxnLst/>
              <a:rect l="l" t="t" r="r" b="b"/>
              <a:pathLst>
                <a:path w="1089891" h="1006764" extrusionOk="0">
                  <a:moveTo>
                    <a:pt x="0" y="544946"/>
                  </a:moveTo>
                  <a:lnTo>
                    <a:pt x="230909" y="544946"/>
                  </a:lnTo>
                  <a:lnTo>
                    <a:pt x="628072" y="0"/>
                  </a:lnTo>
                  <a:lnTo>
                    <a:pt x="1089891" y="18473"/>
                  </a:lnTo>
                  <a:lnTo>
                    <a:pt x="692727" y="544946"/>
                  </a:lnTo>
                  <a:lnTo>
                    <a:pt x="923636" y="544946"/>
                  </a:lnTo>
                  <a:lnTo>
                    <a:pt x="166254" y="1006764"/>
                  </a:lnTo>
                  <a:lnTo>
                    <a:pt x="0" y="544946"/>
                  </a:lnTo>
                  <a:close/>
                </a:path>
              </a:pathLst>
            </a:cu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0"/>
            <p:cNvSpPr/>
            <p:nvPr/>
          </p:nvSpPr>
          <p:spPr>
            <a:xfrm>
              <a:off x="7772288" y="3227595"/>
              <a:ext cx="914400" cy="57453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0"/>
            <p:cNvSpPr/>
            <p:nvPr/>
          </p:nvSpPr>
          <p:spPr>
            <a:xfrm flipH="1">
              <a:off x="5190057" y="3238258"/>
              <a:ext cx="914400" cy="57453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0"/>
            <p:cNvSpPr/>
            <p:nvPr/>
          </p:nvSpPr>
          <p:spPr>
            <a:xfrm>
              <a:off x="6767964" y="1632686"/>
              <a:ext cx="595745" cy="1233054"/>
            </a:xfrm>
            <a:custGeom>
              <a:avLst/>
              <a:gdLst/>
              <a:ahLst/>
              <a:cxnLst/>
              <a:rect l="l" t="t" r="r" b="b"/>
              <a:pathLst>
                <a:path w="794327" h="1644072" extrusionOk="0">
                  <a:moveTo>
                    <a:pt x="0" y="734291"/>
                  </a:moveTo>
                  <a:lnTo>
                    <a:pt x="429491" y="0"/>
                  </a:lnTo>
                  <a:lnTo>
                    <a:pt x="794327" y="327890"/>
                  </a:lnTo>
                  <a:lnTo>
                    <a:pt x="630381" y="401782"/>
                  </a:lnTo>
                  <a:lnTo>
                    <a:pt x="630381" y="1357745"/>
                  </a:lnTo>
                  <a:lnTo>
                    <a:pt x="228600" y="1644072"/>
                  </a:lnTo>
                  <a:lnTo>
                    <a:pt x="228600" y="586509"/>
                  </a:lnTo>
                  <a:lnTo>
                    <a:pt x="0" y="734291"/>
                  </a:lnTo>
                  <a:close/>
                </a:path>
              </a:pathLst>
            </a:cu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1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48" name="Google Shape;848;p1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52" name="Google Shape;852;p1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53" name="Google Shape;853;p1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56" name="Google Shape;856;p1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857" name="Google Shape;857;p11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8" name="Google Shape;858;p11"/>
          <p:cNvSpPr/>
          <p:nvPr/>
        </p:nvSpPr>
        <p:spPr>
          <a:xfrm>
            <a:off x="971599" y="1052736"/>
            <a:ext cx="1503377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（四）運鏡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9" name="Google Shape;859;p11"/>
          <p:cNvSpPr txBox="1"/>
          <p:nvPr/>
        </p:nvSpPr>
        <p:spPr>
          <a:xfrm>
            <a:off x="2474976" y="1041017"/>
            <a:ext cx="3534684" cy="96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運鏡有很多種方式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最簡單的就是跟著模型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4" name="群組 53"/>
          <p:cNvGrpSpPr/>
          <p:nvPr/>
        </p:nvGrpSpPr>
        <p:grpSpPr>
          <a:xfrm>
            <a:off x="395536" y="2093785"/>
            <a:ext cx="7903429" cy="3880552"/>
            <a:chOff x="836026" y="2093785"/>
            <a:chExt cx="7903429" cy="3880552"/>
          </a:xfrm>
        </p:grpSpPr>
        <p:cxnSp>
          <p:nvCxnSpPr>
            <p:cNvPr id="55" name="直線單箭頭接點 54"/>
            <p:cNvCxnSpPr/>
            <p:nvPr/>
          </p:nvCxnSpPr>
          <p:spPr>
            <a:xfrm flipV="1">
              <a:off x="6731989" y="2338015"/>
              <a:ext cx="0" cy="4265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圖片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105" y="2769308"/>
              <a:ext cx="556398" cy="1616322"/>
            </a:xfrm>
            <a:prstGeom prst="rect">
              <a:avLst/>
            </a:prstGeom>
          </p:spPr>
        </p:pic>
        <p:grpSp>
          <p:nvGrpSpPr>
            <p:cNvPr id="57" name="群組 56"/>
            <p:cNvGrpSpPr/>
            <p:nvPr/>
          </p:nvGrpSpPr>
          <p:grpSpPr>
            <a:xfrm rot="1243041">
              <a:off x="1261593" y="2093785"/>
              <a:ext cx="578428" cy="549718"/>
              <a:chOff x="1667164" y="3636283"/>
              <a:chExt cx="771237" cy="732957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1671783" y="3962840"/>
                <a:ext cx="581891" cy="3879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0" name="梯形 89"/>
              <p:cNvSpPr/>
              <p:nvPr/>
            </p:nvSpPr>
            <p:spPr>
              <a:xfrm rot="16200000">
                <a:off x="2142838" y="4073676"/>
                <a:ext cx="406400" cy="184727"/>
              </a:xfrm>
              <a:prstGeom prst="trapezoid">
                <a:avLst>
                  <a:gd name="adj" fmla="val 387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1" name="橢圓 90"/>
              <p:cNvSpPr/>
              <p:nvPr/>
            </p:nvSpPr>
            <p:spPr>
              <a:xfrm>
                <a:off x="1667164" y="3636284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2" name="橢圓 91"/>
              <p:cNvSpPr/>
              <p:nvPr/>
            </p:nvSpPr>
            <p:spPr>
              <a:xfrm>
                <a:off x="1988128" y="3636283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58" name="直線單箭頭接點 57"/>
            <p:cNvCxnSpPr/>
            <p:nvPr/>
          </p:nvCxnSpPr>
          <p:spPr>
            <a:xfrm>
              <a:off x="1861262" y="2608931"/>
              <a:ext cx="1143000" cy="38667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 flipV="1">
              <a:off x="1606684" y="2769309"/>
              <a:ext cx="0" cy="9971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 flipV="1">
              <a:off x="836026" y="3780360"/>
              <a:ext cx="758474" cy="4551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H="1">
              <a:off x="836026" y="4259948"/>
              <a:ext cx="23275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1921260" y="4240505"/>
              <a:ext cx="108646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1063452" y="3793848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1606685" y="3129407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>
              <a:off x="4833506" y="3821821"/>
              <a:ext cx="3671455" cy="810902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6" name="圖片 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571" y="2610949"/>
              <a:ext cx="556398" cy="1616322"/>
            </a:xfrm>
            <a:prstGeom prst="rect">
              <a:avLst/>
            </a:prstGeom>
          </p:spPr>
        </p:pic>
        <p:cxnSp>
          <p:nvCxnSpPr>
            <p:cNvPr id="67" name="直線接點 66"/>
            <p:cNvCxnSpPr/>
            <p:nvPr/>
          </p:nvCxnSpPr>
          <p:spPr>
            <a:xfrm flipH="1">
              <a:off x="6785266" y="3821820"/>
              <a:ext cx="297872" cy="2845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7054094" y="3601823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715944" y="2332104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0" name="直線單箭頭接點 69"/>
            <p:cNvCxnSpPr>
              <a:endCxn id="65" idx="6"/>
            </p:cNvCxnSpPr>
            <p:nvPr/>
          </p:nvCxnSpPr>
          <p:spPr>
            <a:xfrm>
              <a:off x="6709066" y="4142059"/>
              <a:ext cx="1795895" cy="8521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字方塊 70"/>
            <p:cNvSpPr txBox="1"/>
            <p:nvPr/>
          </p:nvSpPr>
          <p:spPr>
            <a:xfrm>
              <a:off x="8503729" y="4088771"/>
              <a:ext cx="23572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橢圓 71"/>
            <p:cNvSpPr/>
            <p:nvPr/>
          </p:nvSpPr>
          <p:spPr>
            <a:xfrm>
              <a:off x="4822064" y="2292672"/>
              <a:ext cx="3681665" cy="368166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3" name="直線單箭頭接點 72"/>
            <p:cNvCxnSpPr/>
            <p:nvPr/>
          </p:nvCxnSpPr>
          <p:spPr>
            <a:xfrm>
              <a:off x="6136422" y="2609103"/>
              <a:ext cx="380740" cy="1602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弧形 45"/>
            <p:cNvSpPr/>
            <p:nvPr/>
          </p:nvSpPr>
          <p:spPr>
            <a:xfrm>
              <a:off x="5282389" y="2293498"/>
              <a:ext cx="1358054" cy="2393249"/>
            </a:xfrm>
            <a:custGeom>
              <a:avLst/>
              <a:gdLst>
                <a:gd name="connsiteX0" fmla="*/ 220649 w 1819563"/>
                <a:gd name="connsiteY0" fmla="*/ 2770998 h 3352955"/>
                <a:gd name="connsiteX1" fmla="*/ 20786 w 1819563"/>
                <a:gd name="connsiteY1" fmla="*/ 1320161 h 3352955"/>
                <a:gd name="connsiteX2" fmla="*/ 1228837 w 1819563"/>
                <a:gd name="connsiteY2" fmla="*/ 106472 h 3352955"/>
                <a:gd name="connsiteX3" fmla="*/ 909782 w 1819563"/>
                <a:gd name="connsiteY3" fmla="*/ 1676478 h 3352955"/>
                <a:gd name="connsiteX4" fmla="*/ 220649 w 1819563"/>
                <a:gd name="connsiteY4" fmla="*/ 2770998 h 3352955"/>
                <a:gd name="connsiteX0" fmla="*/ 220649 w 1819563"/>
                <a:gd name="connsiteY0" fmla="*/ 2770998 h 3352955"/>
                <a:gd name="connsiteX1" fmla="*/ 20786 w 1819563"/>
                <a:gd name="connsiteY1" fmla="*/ 1320161 h 3352955"/>
                <a:gd name="connsiteX2" fmla="*/ 1228837 w 1819563"/>
                <a:gd name="connsiteY2" fmla="*/ 106472 h 3352955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228847 w 1810738"/>
                <a:gd name="connsiteY2" fmla="*/ 595720 h 3260246"/>
                <a:gd name="connsiteX3" fmla="*/ 909792 w 1810738"/>
                <a:gd name="connsiteY3" fmla="*/ 2165726 h 3260246"/>
                <a:gd name="connsiteX4" fmla="*/ 220659 w 1810738"/>
                <a:gd name="connsiteY4" fmla="*/ 3260246 h 3260246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810738 w 1810738"/>
                <a:gd name="connsiteY2" fmla="*/ 69247 h 3260246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228847 w 1810738"/>
                <a:gd name="connsiteY2" fmla="*/ 595720 h 3260246"/>
                <a:gd name="connsiteX3" fmla="*/ 909792 w 1810738"/>
                <a:gd name="connsiteY3" fmla="*/ 2165726 h 3260246"/>
                <a:gd name="connsiteX4" fmla="*/ 220659 w 1810738"/>
                <a:gd name="connsiteY4" fmla="*/ 3260246 h 3260246"/>
                <a:gd name="connsiteX0" fmla="*/ 294549 w 1810738"/>
                <a:gd name="connsiteY0" fmla="*/ 3057046 h 3260246"/>
                <a:gd name="connsiteX1" fmla="*/ 20796 w 1810738"/>
                <a:gd name="connsiteY1" fmla="*/ 1809409 h 3260246"/>
                <a:gd name="connsiteX2" fmla="*/ 1810738 w 1810738"/>
                <a:gd name="connsiteY2" fmla="*/ 69247 h 3260246"/>
                <a:gd name="connsiteX0" fmla="*/ 220659 w 1810738"/>
                <a:gd name="connsiteY0" fmla="*/ 3269725 h 3269725"/>
                <a:gd name="connsiteX1" fmla="*/ 20796 w 1810738"/>
                <a:gd name="connsiteY1" fmla="*/ 1818888 h 3269725"/>
                <a:gd name="connsiteX2" fmla="*/ 1228847 w 1810738"/>
                <a:gd name="connsiteY2" fmla="*/ 605199 h 3269725"/>
                <a:gd name="connsiteX3" fmla="*/ 909792 w 1810738"/>
                <a:gd name="connsiteY3" fmla="*/ 2175205 h 3269725"/>
                <a:gd name="connsiteX4" fmla="*/ 220659 w 1810738"/>
                <a:gd name="connsiteY4" fmla="*/ 3269725 h 3269725"/>
                <a:gd name="connsiteX0" fmla="*/ 294549 w 1810738"/>
                <a:gd name="connsiteY0" fmla="*/ 3066525 h 3269725"/>
                <a:gd name="connsiteX1" fmla="*/ 445669 w 1810738"/>
                <a:gd name="connsiteY1" fmla="*/ 1643398 h 3269725"/>
                <a:gd name="connsiteX2" fmla="*/ 1810738 w 1810738"/>
                <a:gd name="connsiteY2" fmla="*/ 78726 h 3269725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76317 h 3276317"/>
                <a:gd name="connsiteX1" fmla="*/ 20796 w 1810738"/>
                <a:gd name="connsiteY1" fmla="*/ 1825480 h 3276317"/>
                <a:gd name="connsiteX2" fmla="*/ 1228847 w 1810738"/>
                <a:gd name="connsiteY2" fmla="*/ 611791 h 3276317"/>
                <a:gd name="connsiteX3" fmla="*/ 909792 w 1810738"/>
                <a:gd name="connsiteY3" fmla="*/ 2181797 h 3276317"/>
                <a:gd name="connsiteX4" fmla="*/ 220659 w 1810738"/>
                <a:gd name="connsiteY4" fmla="*/ 3276317 h 3276317"/>
                <a:gd name="connsiteX0" fmla="*/ 294549 w 1810738"/>
                <a:gd name="connsiteY0" fmla="*/ 3073117 h 3276317"/>
                <a:gd name="connsiteX1" fmla="*/ 510324 w 1810738"/>
                <a:gd name="connsiteY1" fmla="*/ 1428318 h 3276317"/>
                <a:gd name="connsiteX2" fmla="*/ 1810738 w 1810738"/>
                <a:gd name="connsiteY2" fmla="*/ 85318 h 3276317"/>
                <a:gd name="connsiteX0" fmla="*/ 220659 w 1810738"/>
                <a:gd name="connsiteY0" fmla="*/ 3274495 h 3274495"/>
                <a:gd name="connsiteX1" fmla="*/ 20796 w 1810738"/>
                <a:gd name="connsiteY1" fmla="*/ 1823658 h 3274495"/>
                <a:gd name="connsiteX2" fmla="*/ 1228847 w 1810738"/>
                <a:gd name="connsiteY2" fmla="*/ 609969 h 3274495"/>
                <a:gd name="connsiteX3" fmla="*/ 909792 w 1810738"/>
                <a:gd name="connsiteY3" fmla="*/ 2179975 h 3274495"/>
                <a:gd name="connsiteX4" fmla="*/ 220659 w 1810738"/>
                <a:gd name="connsiteY4" fmla="*/ 3274495 h 3274495"/>
                <a:gd name="connsiteX0" fmla="*/ 294549 w 1810738"/>
                <a:gd name="connsiteY0" fmla="*/ 3071295 h 3274495"/>
                <a:gd name="connsiteX1" fmla="*/ 510324 w 1810738"/>
                <a:gd name="connsiteY1" fmla="*/ 1426496 h 3274495"/>
                <a:gd name="connsiteX2" fmla="*/ 1810738 w 1810738"/>
                <a:gd name="connsiteY2" fmla="*/ 83496 h 3274495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510324 w 1810738"/>
                <a:gd name="connsiteY1" fmla="*/ 1343000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510324 w 1810738"/>
                <a:gd name="connsiteY1" fmla="*/ 1343000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0738" h="3190999" stroke="0" extrusionOk="0">
                  <a:moveTo>
                    <a:pt x="220659" y="3190999"/>
                  </a:moveTo>
                  <a:cubicBezTo>
                    <a:pt x="34070" y="2792079"/>
                    <a:pt x="-39947" y="2254777"/>
                    <a:pt x="20796" y="1740162"/>
                  </a:cubicBezTo>
                  <a:cubicBezTo>
                    <a:pt x="138642" y="741771"/>
                    <a:pt x="709592" y="168157"/>
                    <a:pt x="1228847" y="526473"/>
                  </a:cubicBezTo>
                  <a:lnTo>
                    <a:pt x="909792" y="2096479"/>
                  </a:lnTo>
                  <a:lnTo>
                    <a:pt x="220659" y="3190999"/>
                  </a:lnTo>
                  <a:close/>
                </a:path>
                <a:path w="1810738" h="3190999" fill="none">
                  <a:moveTo>
                    <a:pt x="156004" y="2950853"/>
                  </a:moveTo>
                  <a:cubicBezTo>
                    <a:pt x="144906" y="2367205"/>
                    <a:pt x="117072" y="1996160"/>
                    <a:pt x="381015" y="1269109"/>
                  </a:cubicBezTo>
                  <a:cubicBezTo>
                    <a:pt x="803662" y="566282"/>
                    <a:pt x="1328429" y="205102"/>
                    <a:pt x="1810738" y="0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 rot="1243041">
              <a:off x="5824490" y="2165967"/>
              <a:ext cx="578428" cy="549718"/>
              <a:chOff x="1667164" y="3636283"/>
              <a:chExt cx="771237" cy="732957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1671783" y="3962840"/>
                <a:ext cx="581891" cy="3879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6" name="梯形 85"/>
              <p:cNvSpPr/>
              <p:nvPr/>
            </p:nvSpPr>
            <p:spPr>
              <a:xfrm rot="16200000">
                <a:off x="2142838" y="4073676"/>
                <a:ext cx="406400" cy="184727"/>
              </a:xfrm>
              <a:prstGeom prst="trapezoid">
                <a:avLst>
                  <a:gd name="adj" fmla="val 387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1667164" y="3636284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橢圓 87"/>
              <p:cNvSpPr/>
              <p:nvPr/>
            </p:nvSpPr>
            <p:spPr>
              <a:xfrm>
                <a:off x="1988128" y="3636283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6" name="直線接點 75"/>
            <p:cNvCxnSpPr/>
            <p:nvPr/>
          </p:nvCxnSpPr>
          <p:spPr>
            <a:xfrm>
              <a:off x="6078912" y="2609103"/>
              <a:ext cx="590321" cy="153295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>
              <a:stCxn id="65" idx="3"/>
            </p:cNvCxnSpPr>
            <p:nvPr/>
          </p:nvCxnSpPr>
          <p:spPr>
            <a:xfrm flipV="1">
              <a:off x="5371178" y="4159665"/>
              <a:ext cx="1291718" cy="35430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圓形圖 77"/>
            <p:cNvSpPr/>
            <p:nvPr/>
          </p:nvSpPr>
          <p:spPr>
            <a:xfrm>
              <a:off x="6125896" y="3885171"/>
              <a:ext cx="1149430" cy="520591"/>
            </a:xfrm>
            <a:prstGeom prst="pie">
              <a:avLst>
                <a:gd name="adj1" fmla="val 19419509"/>
                <a:gd name="adj2" fmla="val 98612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9" name="弧形 45"/>
            <p:cNvSpPr/>
            <p:nvPr/>
          </p:nvSpPr>
          <p:spPr>
            <a:xfrm>
              <a:off x="6326791" y="3886611"/>
              <a:ext cx="233402" cy="411316"/>
            </a:xfrm>
            <a:custGeom>
              <a:avLst/>
              <a:gdLst>
                <a:gd name="connsiteX0" fmla="*/ 220649 w 1819563"/>
                <a:gd name="connsiteY0" fmla="*/ 2770998 h 3352955"/>
                <a:gd name="connsiteX1" fmla="*/ 20786 w 1819563"/>
                <a:gd name="connsiteY1" fmla="*/ 1320161 h 3352955"/>
                <a:gd name="connsiteX2" fmla="*/ 1228837 w 1819563"/>
                <a:gd name="connsiteY2" fmla="*/ 106472 h 3352955"/>
                <a:gd name="connsiteX3" fmla="*/ 909782 w 1819563"/>
                <a:gd name="connsiteY3" fmla="*/ 1676478 h 3352955"/>
                <a:gd name="connsiteX4" fmla="*/ 220649 w 1819563"/>
                <a:gd name="connsiteY4" fmla="*/ 2770998 h 3352955"/>
                <a:gd name="connsiteX0" fmla="*/ 220649 w 1819563"/>
                <a:gd name="connsiteY0" fmla="*/ 2770998 h 3352955"/>
                <a:gd name="connsiteX1" fmla="*/ 20786 w 1819563"/>
                <a:gd name="connsiteY1" fmla="*/ 1320161 h 3352955"/>
                <a:gd name="connsiteX2" fmla="*/ 1228837 w 1819563"/>
                <a:gd name="connsiteY2" fmla="*/ 106472 h 3352955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228847 w 1810738"/>
                <a:gd name="connsiteY2" fmla="*/ 595720 h 3260246"/>
                <a:gd name="connsiteX3" fmla="*/ 909792 w 1810738"/>
                <a:gd name="connsiteY3" fmla="*/ 2165726 h 3260246"/>
                <a:gd name="connsiteX4" fmla="*/ 220659 w 1810738"/>
                <a:gd name="connsiteY4" fmla="*/ 3260246 h 3260246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810738 w 1810738"/>
                <a:gd name="connsiteY2" fmla="*/ 69247 h 3260246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228847 w 1810738"/>
                <a:gd name="connsiteY2" fmla="*/ 595720 h 3260246"/>
                <a:gd name="connsiteX3" fmla="*/ 909792 w 1810738"/>
                <a:gd name="connsiteY3" fmla="*/ 2165726 h 3260246"/>
                <a:gd name="connsiteX4" fmla="*/ 220659 w 1810738"/>
                <a:gd name="connsiteY4" fmla="*/ 3260246 h 3260246"/>
                <a:gd name="connsiteX0" fmla="*/ 294549 w 1810738"/>
                <a:gd name="connsiteY0" fmla="*/ 3057046 h 3260246"/>
                <a:gd name="connsiteX1" fmla="*/ 20796 w 1810738"/>
                <a:gd name="connsiteY1" fmla="*/ 1809409 h 3260246"/>
                <a:gd name="connsiteX2" fmla="*/ 1810738 w 1810738"/>
                <a:gd name="connsiteY2" fmla="*/ 69247 h 3260246"/>
                <a:gd name="connsiteX0" fmla="*/ 220659 w 1810738"/>
                <a:gd name="connsiteY0" fmla="*/ 3269725 h 3269725"/>
                <a:gd name="connsiteX1" fmla="*/ 20796 w 1810738"/>
                <a:gd name="connsiteY1" fmla="*/ 1818888 h 3269725"/>
                <a:gd name="connsiteX2" fmla="*/ 1228847 w 1810738"/>
                <a:gd name="connsiteY2" fmla="*/ 605199 h 3269725"/>
                <a:gd name="connsiteX3" fmla="*/ 909792 w 1810738"/>
                <a:gd name="connsiteY3" fmla="*/ 2175205 h 3269725"/>
                <a:gd name="connsiteX4" fmla="*/ 220659 w 1810738"/>
                <a:gd name="connsiteY4" fmla="*/ 3269725 h 3269725"/>
                <a:gd name="connsiteX0" fmla="*/ 294549 w 1810738"/>
                <a:gd name="connsiteY0" fmla="*/ 3066525 h 3269725"/>
                <a:gd name="connsiteX1" fmla="*/ 445669 w 1810738"/>
                <a:gd name="connsiteY1" fmla="*/ 1643398 h 3269725"/>
                <a:gd name="connsiteX2" fmla="*/ 1810738 w 1810738"/>
                <a:gd name="connsiteY2" fmla="*/ 78726 h 3269725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76317 h 3276317"/>
                <a:gd name="connsiteX1" fmla="*/ 20796 w 1810738"/>
                <a:gd name="connsiteY1" fmla="*/ 1825480 h 3276317"/>
                <a:gd name="connsiteX2" fmla="*/ 1228847 w 1810738"/>
                <a:gd name="connsiteY2" fmla="*/ 611791 h 3276317"/>
                <a:gd name="connsiteX3" fmla="*/ 909792 w 1810738"/>
                <a:gd name="connsiteY3" fmla="*/ 2181797 h 3276317"/>
                <a:gd name="connsiteX4" fmla="*/ 220659 w 1810738"/>
                <a:gd name="connsiteY4" fmla="*/ 3276317 h 3276317"/>
                <a:gd name="connsiteX0" fmla="*/ 294549 w 1810738"/>
                <a:gd name="connsiteY0" fmla="*/ 3073117 h 3276317"/>
                <a:gd name="connsiteX1" fmla="*/ 510324 w 1810738"/>
                <a:gd name="connsiteY1" fmla="*/ 1428318 h 3276317"/>
                <a:gd name="connsiteX2" fmla="*/ 1810738 w 1810738"/>
                <a:gd name="connsiteY2" fmla="*/ 85318 h 3276317"/>
                <a:gd name="connsiteX0" fmla="*/ 220659 w 1810738"/>
                <a:gd name="connsiteY0" fmla="*/ 3274495 h 3274495"/>
                <a:gd name="connsiteX1" fmla="*/ 20796 w 1810738"/>
                <a:gd name="connsiteY1" fmla="*/ 1823658 h 3274495"/>
                <a:gd name="connsiteX2" fmla="*/ 1228847 w 1810738"/>
                <a:gd name="connsiteY2" fmla="*/ 609969 h 3274495"/>
                <a:gd name="connsiteX3" fmla="*/ 909792 w 1810738"/>
                <a:gd name="connsiteY3" fmla="*/ 2179975 h 3274495"/>
                <a:gd name="connsiteX4" fmla="*/ 220659 w 1810738"/>
                <a:gd name="connsiteY4" fmla="*/ 3274495 h 3274495"/>
                <a:gd name="connsiteX0" fmla="*/ 294549 w 1810738"/>
                <a:gd name="connsiteY0" fmla="*/ 3071295 h 3274495"/>
                <a:gd name="connsiteX1" fmla="*/ 510324 w 1810738"/>
                <a:gd name="connsiteY1" fmla="*/ 1426496 h 3274495"/>
                <a:gd name="connsiteX2" fmla="*/ 1810738 w 1810738"/>
                <a:gd name="connsiteY2" fmla="*/ 83496 h 3274495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510324 w 1810738"/>
                <a:gd name="connsiteY1" fmla="*/ 1343000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510324 w 1810738"/>
                <a:gd name="connsiteY1" fmla="*/ 1343000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0738" h="3190999" stroke="0" extrusionOk="0">
                  <a:moveTo>
                    <a:pt x="220659" y="3190999"/>
                  </a:moveTo>
                  <a:cubicBezTo>
                    <a:pt x="34070" y="2792079"/>
                    <a:pt x="-39947" y="2254777"/>
                    <a:pt x="20796" y="1740162"/>
                  </a:cubicBezTo>
                  <a:cubicBezTo>
                    <a:pt x="138642" y="741771"/>
                    <a:pt x="709592" y="168157"/>
                    <a:pt x="1228847" y="526473"/>
                  </a:cubicBezTo>
                  <a:lnTo>
                    <a:pt x="909792" y="2096479"/>
                  </a:lnTo>
                  <a:lnTo>
                    <a:pt x="220659" y="3190999"/>
                  </a:lnTo>
                  <a:close/>
                </a:path>
                <a:path w="1810738" h="3190999" fill="none">
                  <a:moveTo>
                    <a:pt x="156004" y="2950853"/>
                  </a:moveTo>
                  <a:cubicBezTo>
                    <a:pt x="144906" y="2367205"/>
                    <a:pt x="117072" y="1996160"/>
                    <a:pt x="381015" y="1269109"/>
                  </a:cubicBezTo>
                  <a:cubicBezTo>
                    <a:pt x="803662" y="566282"/>
                    <a:pt x="1328429" y="205102"/>
                    <a:pt x="1810738" y="0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6097038" y="3076098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7027238" y="4286474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l-GR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θ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6151825" y="3819623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l-GR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ψ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1516015" y="4513968"/>
              <a:ext cx="1647575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相對座標位置</a:t>
              </a:r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6187429" y="4628929"/>
              <a:ext cx="1647575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相對角度 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歐拉角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1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04" name="Google Shape;904;p1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5" name="Google Shape;905;p1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6" name="Google Shape;906;p1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7" name="Google Shape;907;p1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08" name="Google Shape;908;p1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09" name="Google Shape;909;p1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0" name="Google Shape;910;p1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1" name="Google Shape;911;p1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12" name="Google Shape;912;p1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913" name="Google Shape;913;p12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4" name="Google Shape;914;p12"/>
          <p:cNvSpPr/>
          <p:nvPr/>
        </p:nvSpPr>
        <p:spPr>
          <a:xfrm>
            <a:off x="971599" y="1052736"/>
            <a:ext cx="1503377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（四）運鏡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5" name="Google Shape;915;p12"/>
          <p:cNvSpPr txBox="1"/>
          <p:nvPr/>
        </p:nvSpPr>
        <p:spPr>
          <a:xfrm>
            <a:off x="628651" y="1369219"/>
            <a:ext cx="7886699" cy="14959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2"/>
          <p:cNvSpPr txBox="1"/>
          <p:nvPr/>
        </p:nvSpPr>
        <p:spPr>
          <a:xfrm>
            <a:off x="5231777" y="3068774"/>
            <a:ext cx="3456834" cy="9310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U、V、W是要解的軸。其公式已推導過。等一下會教一個函式庫函式，它可以協助我們找出U、V、W軸，而不需自行計算。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5" name="Google Shape;93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117" y="4270280"/>
            <a:ext cx="556398" cy="1616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群組 52"/>
          <p:cNvGrpSpPr/>
          <p:nvPr/>
        </p:nvGrpSpPr>
        <p:grpSpPr>
          <a:xfrm>
            <a:off x="489438" y="2744491"/>
            <a:ext cx="4634250" cy="2196245"/>
            <a:chOff x="424265" y="2400617"/>
            <a:chExt cx="4634250" cy="2196245"/>
          </a:xfrm>
        </p:grpSpPr>
        <p:grpSp>
          <p:nvGrpSpPr>
            <p:cNvPr id="54" name="群組 53"/>
            <p:cNvGrpSpPr/>
            <p:nvPr/>
          </p:nvGrpSpPr>
          <p:grpSpPr>
            <a:xfrm rot="1243041">
              <a:off x="1561072" y="3388519"/>
              <a:ext cx="578428" cy="549718"/>
              <a:chOff x="1667164" y="3636283"/>
              <a:chExt cx="771237" cy="732957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1671783" y="3962840"/>
                <a:ext cx="581891" cy="3879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8" name="梯形 67"/>
              <p:cNvSpPr/>
              <p:nvPr/>
            </p:nvSpPr>
            <p:spPr>
              <a:xfrm rot="16200000">
                <a:off x="2142838" y="4073676"/>
                <a:ext cx="406400" cy="184727"/>
              </a:xfrm>
              <a:prstGeom prst="trapezoid">
                <a:avLst>
                  <a:gd name="adj" fmla="val 387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9" name="橢圓 68"/>
              <p:cNvSpPr/>
              <p:nvPr/>
            </p:nvSpPr>
            <p:spPr>
              <a:xfrm>
                <a:off x="1667164" y="3636284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0" name="橢圓 69"/>
              <p:cNvSpPr/>
              <p:nvPr/>
            </p:nvSpPr>
            <p:spPr>
              <a:xfrm>
                <a:off x="1988128" y="3636283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55" name="直線單箭頭接點 54"/>
            <p:cNvCxnSpPr/>
            <p:nvPr/>
          </p:nvCxnSpPr>
          <p:spPr>
            <a:xfrm>
              <a:off x="2160741" y="3903665"/>
              <a:ext cx="1143000" cy="38667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 rot="17441647" flipV="1">
              <a:off x="1223711" y="3005036"/>
              <a:ext cx="0" cy="10945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rot="17441647">
              <a:off x="1383792" y="3229702"/>
              <a:ext cx="11083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rot="20276225" flipH="1">
              <a:off x="1387814" y="3805184"/>
              <a:ext cx="370999" cy="404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字方塊 58"/>
            <p:cNvSpPr txBox="1"/>
            <p:nvPr/>
          </p:nvSpPr>
          <p:spPr>
            <a:xfrm rot="1204978">
              <a:off x="480137" y="3700268"/>
              <a:ext cx="2094633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眼睛坐標系</a:t>
              </a:r>
            </a:p>
          </p:txBody>
        </p:sp>
        <p:sp>
          <p:nvSpPr>
            <p:cNvPr id="60" name="文字方塊 59"/>
            <p:cNvSpPr txBox="1"/>
            <p:nvPr/>
          </p:nvSpPr>
          <p:spPr>
            <a:xfrm rot="1195602">
              <a:off x="1223101" y="3819468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 rot="1195602">
              <a:off x="2026010" y="2400617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 rot="1195602">
              <a:off x="424265" y="3090824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 rot="1195602">
              <a:off x="2622703" y="3710240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-w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3906936" y="4204447"/>
              <a:ext cx="1103376" cy="392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Focus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5" name="直線單箭頭接點 64"/>
            <p:cNvCxnSpPr/>
            <p:nvPr/>
          </p:nvCxnSpPr>
          <p:spPr>
            <a:xfrm flipV="1">
              <a:off x="2384588" y="2922643"/>
              <a:ext cx="0" cy="4664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方塊 65"/>
            <p:cNvSpPr txBox="1"/>
            <p:nvPr/>
          </p:nvSpPr>
          <p:spPr>
            <a:xfrm>
              <a:off x="2474867" y="2988359"/>
              <a:ext cx="2583648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View Up Vector</a:t>
              </a:r>
              <a:endPara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1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41" name="Google Shape;941;p1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45" name="Google Shape;945;p1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46" name="Google Shape;946;p1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49" name="Google Shape;949;p1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950" name="Google Shape;950;p13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1" name="Google Shape;951;p13"/>
          <p:cNvSpPr/>
          <p:nvPr/>
        </p:nvSpPr>
        <p:spPr>
          <a:xfrm>
            <a:off x="971599" y="1052736"/>
            <a:ext cx="1503377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（四）運鏡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2" name="Google Shape;952;p13"/>
          <p:cNvSpPr txBox="1"/>
          <p:nvPr/>
        </p:nvSpPr>
        <p:spPr>
          <a:xfrm>
            <a:off x="457200" y="1481236"/>
            <a:ext cx="8229600" cy="138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攝影機坐標系的三軸 (u, v, w) 可以用攝影機的位置、攝影機看的位置和攝影機上方的正向軸向量(View Up Vector)來推出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WebGL中，我們用的函數庫glMatrix-0.9.5.js可提供一個可以計算出𝑉𝑖𝑒𝑤 𝑀𝑎𝑡𝑟𝑖𝑥的函數 : mat4.lookAt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489438" y="2744491"/>
            <a:ext cx="4634250" cy="2196245"/>
            <a:chOff x="424265" y="2400617"/>
            <a:chExt cx="4634250" cy="2196245"/>
          </a:xfrm>
        </p:grpSpPr>
        <p:grpSp>
          <p:nvGrpSpPr>
            <p:cNvPr id="34" name="群組 33"/>
            <p:cNvGrpSpPr/>
            <p:nvPr/>
          </p:nvGrpSpPr>
          <p:grpSpPr>
            <a:xfrm rot="1243041">
              <a:off x="1561072" y="3388519"/>
              <a:ext cx="578428" cy="549718"/>
              <a:chOff x="1667164" y="3636283"/>
              <a:chExt cx="771237" cy="732957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671783" y="3962840"/>
                <a:ext cx="581891" cy="3879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梯形 47"/>
              <p:cNvSpPr/>
              <p:nvPr/>
            </p:nvSpPr>
            <p:spPr>
              <a:xfrm rot="16200000">
                <a:off x="2142838" y="4073676"/>
                <a:ext cx="406400" cy="184727"/>
              </a:xfrm>
              <a:prstGeom prst="trapezoid">
                <a:avLst>
                  <a:gd name="adj" fmla="val 387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" name="橢圓 48"/>
              <p:cNvSpPr/>
              <p:nvPr/>
            </p:nvSpPr>
            <p:spPr>
              <a:xfrm>
                <a:off x="1667164" y="3636284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0" name="橢圓 49"/>
              <p:cNvSpPr/>
              <p:nvPr/>
            </p:nvSpPr>
            <p:spPr>
              <a:xfrm>
                <a:off x="1988128" y="3636283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35" name="直線單箭頭接點 34"/>
            <p:cNvCxnSpPr/>
            <p:nvPr/>
          </p:nvCxnSpPr>
          <p:spPr>
            <a:xfrm>
              <a:off x="2160741" y="3903665"/>
              <a:ext cx="1143000" cy="38667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/>
            <p:nvPr/>
          </p:nvCxnSpPr>
          <p:spPr>
            <a:xfrm rot="17441647" flipV="1">
              <a:off x="1223711" y="3005036"/>
              <a:ext cx="0" cy="10945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 rot="17441647">
              <a:off x="1383792" y="3229702"/>
              <a:ext cx="11083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 rot="20276225" flipH="1">
              <a:off x="1387814" y="3805184"/>
              <a:ext cx="370999" cy="404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 rot="1204978">
              <a:off x="480137" y="3700268"/>
              <a:ext cx="2094633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眼睛坐標系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 rot="1195602">
              <a:off x="1223101" y="3819468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 rot="1195602">
              <a:off x="2026010" y="2400617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 rot="1195602">
              <a:off x="424265" y="3090824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 rot="1195602">
              <a:off x="2622703" y="3710240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-w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906936" y="4204447"/>
              <a:ext cx="1103376" cy="392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Focus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5" name="直線單箭頭接點 44"/>
            <p:cNvCxnSpPr/>
            <p:nvPr/>
          </p:nvCxnSpPr>
          <p:spPr>
            <a:xfrm flipV="1">
              <a:off x="2384588" y="2922643"/>
              <a:ext cx="0" cy="4664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2474867" y="2988359"/>
              <a:ext cx="2583648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View Up Vector</a:t>
              </a:r>
              <a:endPara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1" name="Google Shape;93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7117" y="4270280"/>
            <a:ext cx="556398" cy="1616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1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76" name="Google Shape;976;p1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80" name="Google Shape;980;p1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81" name="Google Shape;981;p1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84" name="Google Shape;984;p1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985" name="Google Shape;985;p14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6" name="Google Shape;986;p14"/>
          <p:cNvSpPr/>
          <p:nvPr/>
        </p:nvSpPr>
        <p:spPr>
          <a:xfrm>
            <a:off x="971599" y="1052736"/>
            <a:ext cx="1503377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（四）運鏡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7" name="Google Shape;987;p14"/>
          <p:cNvSpPr txBox="1"/>
          <p:nvPr/>
        </p:nvSpPr>
        <p:spPr>
          <a:xfrm>
            <a:off x="515214" y="1632967"/>
            <a:ext cx="8229600" cy="296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mat4.lookAt(攝影機的位置, 攝影機看的位置, View Up Vector)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這個函數會依照𝑉𝑖𝑒𝑤 𝑀𝑎𝑡𝑟𝑖𝑥的定義算出該視野的𝑉𝑖𝑒𝑤 𝑀𝑎𝑡𝑟𝑖𝑥並乘上目前的𝑉𝑖𝑒𝑤 𝑀𝑎𝑡𝑟𝑖𝑥。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例如mat4.lookAt([0.0, 8.0, -50.0], [0.0, 0.0, 2.0], [0.0, 1.0, 0.0], matrix);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意思是 產生一個𝑉𝑖𝑒𝑤 𝑀𝑎𝑡𝑟𝑖𝑥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攝影機的位置  [0.0, 8.0, -50.0]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攝影機對焦到座標[0.0, 0.0, 2.0]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攝影機上方為[0.0, 1.0, 0.0] (y軸)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8" name="Google Shape;988;p14"/>
          <p:cNvSpPr/>
          <p:nvPr/>
        </p:nvSpPr>
        <p:spPr>
          <a:xfrm>
            <a:off x="2474975" y="1084094"/>
            <a:ext cx="2028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mat4.lookAt函數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壹、坐標系介紹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1619672" y="1635646"/>
            <a:ext cx="289746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二、眼睛座標系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1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94" name="Google Shape;994;p1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98" name="Google Shape;998;p1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99" name="Google Shape;999;p1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02" name="Google Shape;1002;p1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003" name="Google Shape;1003;p15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4" name="Google Shape;1004;p15"/>
          <p:cNvSpPr/>
          <p:nvPr/>
        </p:nvSpPr>
        <p:spPr>
          <a:xfrm>
            <a:off x="971599" y="1052736"/>
            <a:ext cx="1503377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（四）運鏡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5" name="Google Shape;1005;p15"/>
          <p:cNvSpPr/>
          <p:nvPr/>
        </p:nvSpPr>
        <p:spPr>
          <a:xfrm>
            <a:off x="2474975" y="1084094"/>
            <a:ext cx="19591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建立view matrix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6" name="Google Shape;1006;p15"/>
          <p:cNvSpPr txBox="1"/>
          <p:nvPr/>
        </p:nvSpPr>
        <p:spPr>
          <a:xfrm>
            <a:off x="889248" y="1545758"/>
            <a:ext cx="744931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以下運算都作用在view</a:t>
            </a:r>
            <a:r>
              <a:rPr 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matrix</a:t>
            </a:r>
            <a:endParaRPr sz="16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</a:t>
            </a:r>
            <a:r>
              <a:rPr lang="en-US" sz="20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把view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matrix設定為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單位矩陣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設定視野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把攝影機放定位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: 利用mat4.lookAt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攝影機六自由度設定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Up/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Down、Front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Back、Left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/Right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Yaw、Pitch、Roll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 Scene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4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4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dirty="0" err="1">
                <a:solidFill>
                  <a:srgbClr val="002060"/>
                </a:solidFill>
              </a:rPr>
              <a:t>貳、Matrix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Stack介紹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039" name="Google Shape;1039;p4"/>
          <p:cNvSpPr/>
          <p:nvPr/>
        </p:nvSpPr>
        <p:spPr>
          <a:xfrm>
            <a:off x="1493912" y="1635646"/>
            <a:ext cx="364704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一、Matrix Stack簡介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</a:t>
            </a:r>
            <a:r>
              <a:rPr lang="en-US" sz="2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一般常見的矩陣類型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</a:t>
            </a:r>
            <a:r>
              <a:rPr lang="en-US" sz="2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為何要使用堆疊？</a:t>
            </a:r>
            <a:endParaRPr sz="20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四、在WebGL中應用</a:t>
            </a:r>
            <a:endParaRPr sz="20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0" name="Google Shape;1040;p4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77098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一、Matrix Stack簡介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46" name="Google Shape;1046;p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47" name="Google Shape;1047;p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51" name="Google Shape;1051;p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52" name="Google Shape;1052;p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55" name="Google Shape;1055;p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1056" name="Google Shape;1056;p6"/>
          <p:cNvSpPr/>
          <p:nvPr/>
        </p:nvSpPr>
        <p:spPr>
          <a:xfrm>
            <a:off x="971600" y="1203598"/>
            <a:ext cx="253698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什麼是Matrix Stack？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7" name="Google Shape;1057;p6"/>
          <p:cNvSpPr/>
          <p:nvPr/>
        </p:nvSpPr>
        <p:spPr>
          <a:xfrm>
            <a:off x="971599" y="1761685"/>
            <a:ext cx="656034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</a:t>
            </a: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儲存一系列矩陣的堆疊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Matrix Stack在OpenGL中，是儲存在GPU中的記憶體中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但新版的OpenGL以及WebGL 1.0移除了此項功能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使用者需要自己定義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8" name="Google Shape;1058;p6"/>
          <p:cNvSpPr/>
          <p:nvPr/>
        </p:nvSpPr>
        <p:spPr>
          <a:xfrm>
            <a:off x="1034301" y="3541475"/>
            <a:ext cx="639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在講解 Matrix Stack 之前會先介紹一般常見的繪圖矩陣類型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"/>
          <p:cNvSpPr txBox="1">
            <a:spLocks noGrp="1"/>
          </p:cNvSpPr>
          <p:nvPr>
            <p:ph type="title"/>
          </p:nvPr>
        </p:nvSpPr>
        <p:spPr>
          <a:xfrm>
            <a:off x="889250" y="195475"/>
            <a:ext cx="762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>
              <a:solidFill>
                <a:srgbClr val="002060"/>
              </a:solidFill>
            </a:endParaRPr>
          </a:p>
        </p:txBody>
      </p:sp>
      <p:grpSp>
        <p:nvGrpSpPr>
          <p:cNvPr id="1064" name="Google Shape;1064;p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65" name="Google Shape;1065;p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69" name="Google Shape;1069;p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70" name="Google Shape;1070;p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73" name="Google Shape;1073;p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1074" name="Google Shape;1074;p7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(一)一般GL繪圖中常用到的矩陣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5" name="Google Shape;1075;p7"/>
          <p:cNvSpPr/>
          <p:nvPr/>
        </p:nvSpPr>
        <p:spPr>
          <a:xfrm>
            <a:off x="197768" y="1485707"/>
            <a:ext cx="8879176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Model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將模型放到世界坐標系或模型內Local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Coordinate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System的矩陣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。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View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攝影機的變換矩陣，會將場景變換至View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Coordinate (View Matrix 與 Model Matrix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的乘積稱為Model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View Matrix)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Projection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將View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Coordinate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System投影至Projection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Space (Projection Matrix 與 Model View Matrix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的乘積稱為Model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View Projection Matrix)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Texture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對Texture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Coordinate (s, t, p, q)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作用的矩陣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Normal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對法向量作用的矩陣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Color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作用於色彩空間的矩陣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981484e1cd_0_1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733382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/>
          </a:p>
        </p:txBody>
      </p:sp>
      <p:grpSp>
        <p:nvGrpSpPr>
          <p:cNvPr id="1081" name="Google Shape;1081;g981484e1cd_0_1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082" name="Google Shape;1082;g981484e1cd_0_1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3" name="Google Shape;1083;g981484e1cd_0_1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4" name="Google Shape;1084;g981484e1cd_0_1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5" name="Google Shape;1085;g981484e1cd_0_1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86" name="Google Shape;1086;g981484e1cd_0_1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087" name="Google Shape;1087;g981484e1cd_0_1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8" name="Google Shape;1088;g981484e1cd_0_1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9" name="Google Shape;1089;g981484e1cd_0_1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90" name="Google Shape;1090;g981484e1cd_0_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091" name="Google Shape;1091;g981484e1cd_0_1"/>
          <p:cNvSpPr/>
          <p:nvPr/>
        </p:nvSpPr>
        <p:spPr>
          <a:xfrm>
            <a:off x="889248" y="875496"/>
            <a:ext cx="449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4x4齊次幾何變換矩陣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g981484e1cd_0_1"/>
          <p:cNvSpPr/>
          <p:nvPr/>
        </p:nvSpPr>
        <p:spPr>
          <a:xfrm>
            <a:off x="671777" y="1615799"/>
            <a:ext cx="13644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單位矩陣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3" name="Google Shape;1093;g981484e1cd_0_1"/>
          <p:cNvSpPr txBox="1"/>
          <p:nvPr/>
        </p:nvSpPr>
        <p:spPr>
          <a:xfrm>
            <a:off x="3652459" y="1462303"/>
            <a:ext cx="3596312" cy="7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單位矩陣是幾何變換前的原始變換，所有的幾何變換都要從單位矩陣開始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4" name="Google Shape;1094;g981484e1cd_0_1"/>
          <p:cNvSpPr txBox="1"/>
          <p:nvPr/>
        </p:nvSpPr>
        <p:spPr>
          <a:xfrm>
            <a:off x="496152" y="2880360"/>
            <a:ext cx="3080049" cy="769353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在webGL呼叫原像變換的語法：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</a:t>
            </a: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identity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(要作用的矩陣);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95" name="Google Shape;1095;g981484e1cd_0_1" descr="D:\Downloads\竈門禰豆子_動畫資訊框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0182" y="2810046"/>
            <a:ext cx="1043638" cy="148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g981484e1cd_0_1" descr="D:\Downloads\竈門禰豆子_動畫資訊框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7649" y="2810046"/>
            <a:ext cx="1043638" cy="14898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7" name="Google Shape;1097;g981484e1cd_0_1"/>
          <p:cNvCxnSpPr>
            <a:stCxn id="1095" idx="3"/>
            <a:endCxn id="1096" idx="1"/>
          </p:cNvCxnSpPr>
          <p:nvPr/>
        </p:nvCxnSpPr>
        <p:spPr>
          <a:xfrm>
            <a:off x="5093820" y="3554994"/>
            <a:ext cx="883800" cy="0"/>
          </a:xfrm>
          <a:prstGeom prst="straightConnector1">
            <a:avLst/>
          </a:prstGeom>
          <a:noFill/>
          <a:ln w="127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98" name="Google Shape;1098;g981484e1cd_0_1"/>
          <p:cNvSpPr/>
          <p:nvPr/>
        </p:nvSpPr>
        <p:spPr>
          <a:xfrm>
            <a:off x="2136653" y="1375240"/>
            <a:ext cx="1571328" cy="8860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99" name="Google Shape;1099;g981484e1cd_0_1"/>
          <p:cNvSpPr/>
          <p:nvPr/>
        </p:nvSpPr>
        <p:spPr>
          <a:xfrm>
            <a:off x="5348759" y="3208165"/>
            <a:ext cx="373949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7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728157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/>
          </a:p>
        </p:txBody>
      </p:sp>
      <p:grpSp>
        <p:nvGrpSpPr>
          <p:cNvPr id="1105" name="Google Shape;1105;p6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06" name="Google Shape;1106;p6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07" name="Google Shape;1107;p6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08" name="Google Shape;1108;p6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09" name="Google Shape;1109;p6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10" name="Google Shape;1110;p6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11" name="Google Shape;1111;p6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2" name="Google Shape;1112;p6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3" name="Google Shape;1113;p6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14" name="Google Shape;1114;p6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115" name="Google Shape;1115;p67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4x4齊次幾何變換矩陣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7"/>
          <p:cNvSpPr/>
          <p:nvPr/>
        </p:nvSpPr>
        <p:spPr>
          <a:xfrm>
            <a:off x="1157017" y="3337046"/>
            <a:ext cx="4572000" cy="99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7"/>
          <p:cNvSpPr/>
          <p:nvPr/>
        </p:nvSpPr>
        <p:spPr>
          <a:xfrm>
            <a:off x="671777" y="1642052"/>
            <a:ext cx="13644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平移矩陣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8" name="Google Shape;1118;p67"/>
          <p:cNvSpPr/>
          <p:nvPr/>
        </p:nvSpPr>
        <p:spPr>
          <a:xfrm>
            <a:off x="671777" y="3641878"/>
            <a:ext cx="1364476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縮放矩陣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9" name="Google Shape;1119;p67"/>
          <p:cNvSpPr/>
          <p:nvPr/>
        </p:nvSpPr>
        <p:spPr>
          <a:xfrm>
            <a:off x="2036254" y="1326998"/>
            <a:ext cx="2813400" cy="999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0" name="Google Shape;1120;p67"/>
          <p:cNvGrpSpPr/>
          <p:nvPr/>
        </p:nvGrpSpPr>
        <p:grpSpPr>
          <a:xfrm>
            <a:off x="5264515" y="1495041"/>
            <a:ext cx="2707267" cy="3310567"/>
            <a:chOff x="5107092" y="1255949"/>
            <a:chExt cx="2957146" cy="3616131"/>
          </a:xfrm>
        </p:grpSpPr>
        <p:sp>
          <p:nvSpPr>
            <p:cNvPr id="1121" name="Google Shape;1121;p67"/>
            <p:cNvSpPr/>
            <p:nvPr/>
          </p:nvSpPr>
          <p:spPr>
            <a:xfrm>
              <a:off x="5813406" y="3428807"/>
              <a:ext cx="1793700" cy="1438800"/>
            </a:xfrm>
            <a:prstGeom prst="rect">
              <a:avLst/>
            </a:prstGeom>
            <a:solidFill>
              <a:srgbClr val="B7CCE4"/>
            </a:solidFill>
            <a:ln w="12700" cap="flat" cmpd="sng">
              <a:solidFill>
                <a:srgbClr val="395E8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67"/>
            <p:cNvSpPr/>
            <p:nvPr/>
          </p:nvSpPr>
          <p:spPr>
            <a:xfrm>
              <a:off x="5107092" y="1806933"/>
              <a:ext cx="914400" cy="6594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67"/>
            <p:cNvSpPr/>
            <p:nvPr/>
          </p:nvSpPr>
          <p:spPr>
            <a:xfrm>
              <a:off x="7149838" y="1255949"/>
              <a:ext cx="914400" cy="659400"/>
            </a:xfrm>
            <a:prstGeom prst="rect">
              <a:avLst/>
            </a:prstGeom>
            <a:solidFill>
              <a:srgbClr val="B7CCE4"/>
            </a:solidFill>
            <a:ln w="12700" cap="flat" cmpd="sng">
              <a:solidFill>
                <a:srgbClr val="395E8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4" name="Google Shape;1124;p67"/>
            <p:cNvCxnSpPr/>
            <p:nvPr/>
          </p:nvCxnSpPr>
          <p:spPr>
            <a:xfrm rot="10800000" flipH="1">
              <a:off x="5564292" y="1585544"/>
              <a:ext cx="2042700" cy="551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25" name="Google Shape;1125;p67"/>
            <p:cNvSpPr txBox="1"/>
            <p:nvPr/>
          </p:nvSpPr>
          <p:spPr>
            <a:xfrm>
              <a:off x="6018561" y="1895562"/>
              <a:ext cx="1916700" cy="369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t="-892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67"/>
            <p:cNvSpPr/>
            <p:nvPr/>
          </p:nvSpPr>
          <p:spPr>
            <a:xfrm>
              <a:off x="5813406" y="4212679"/>
              <a:ext cx="914400" cy="65940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7" name="Google Shape;1127;p67"/>
            <p:cNvCxnSpPr/>
            <p:nvPr/>
          </p:nvCxnSpPr>
          <p:spPr>
            <a:xfrm rot="10800000" flipH="1">
              <a:off x="6727806" y="3428780"/>
              <a:ext cx="879300" cy="78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128" name="Google Shape;1128;p67"/>
          <p:cNvSpPr txBox="1"/>
          <p:nvPr/>
        </p:nvSpPr>
        <p:spPr>
          <a:xfrm>
            <a:off x="671775" y="2461195"/>
            <a:ext cx="4010100" cy="64020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在webGL呼叫平移變換的語法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</a:t>
            </a: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translate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(要作用的矩陣, 要平移的向量);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9" name="Google Shape;1129;p67"/>
          <p:cNvSpPr txBox="1"/>
          <p:nvPr/>
        </p:nvSpPr>
        <p:spPr>
          <a:xfrm>
            <a:off x="671775" y="4369927"/>
            <a:ext cx="4010100" cy="64020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在webGL呼叫</a:t>
            </a: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縮放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變換的語法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</a:t>
            </a: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scale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(要作用的矩陣, </a:t>
            </a: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縮放向量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);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8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713787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/>
          </a:p>
        </p:txBody>
      </p:sp>
      <p:grpSp>
        <p:nvGrpSpPr>
          <p:cNvPr id="1135" name="Google Shape;1135;p6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36" name="Google Shape;1136;p6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7" name="Google Shape;1137;p6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8" name="Google Shape;1138;p6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9" name="Google Shape;1139;p6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40" name="Google Shape;1140;p6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41" name="Google Shape;1141;p6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2" name="Google Shape;1142;p6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3" name="Google Shape;1143;p6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44" name="Google Shape;1144;p6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1145" name="Google Shape;1145;p68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4x4齊次幾何變換矩陣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8"/>
          <p:cNvSpPr/>
          <p:nvPr/>
        </p:nvSpPr>
        <p:spPr>
          <a:xfrm>
            <a:off x="3269772" y="1955575"/>
            <a:ext cx="2380500" cy="99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8"/>
          <p:cNvSpPr/>
          <p:nvPr/>
        </p:nvSpPr>
        <p:spPr>
          <a:xfrm>
            <a:off x="671775" y="1440625"/>
            <a:ext cx="25980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斜傾（shear）矩陣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48" name="Google Shape;1148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5432" y="1321666"/>
            <a:ext cx="1796484" cy="1546065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8"/>
          <p:cNvSpPr txBox="1"/>
          <p:nvPr/>
        </p:nvSpPr>
        <p:spPr>
          <a:xfrm>
            <a:off x="3269772" y="1424741"/>
            <a:ext cx="3000000" cy="38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沒有專有語法，需要自定義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0" name="Google Shape;1150;p68"/>
          <p:cNvSpPr txBox="1"/>
          <p:nvPr/>
        </p:nvSpPr>
        <p:spPr>
          <a:xfrm>
            <a:off x="0" y="3136699"/>
            <a:ext cx="9006840" cy="1379267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在webGL呼叫自定義矩陣的語法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mat4.multiply(要作用的矩陣, mat4.create(自定義矩陣));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以上述斜傾矩陣舉例：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mat4.multiply(</a:t>
            </a:r>
            <a:r>
              <a:rPr lang="en-US" sz="1400" b="0" i="0" u="none" strike="noStrike" cap="none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要作用的矩陣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mat4.create(</a:t>
            </a:r>
            <a:r>
              <a:rPr lang="en-US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1.0, 0.0, 0.0, 0.0, 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1.0, 0.0, 0.0, 0.0, 0.0, 1.0, 0.0, 0.0, 0.0, 0.0, 1.0</a:t>
            </a:r>
            <a:r>
              <a:rPr lang="en-US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]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))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981484e1cd_0_72"/>
          <p:cNvSpPr txBox="1">
            <a:spLocks noGrp="1"/>
          </p:cNvSpPr>
          <p:nvPr>
            <p:ph type="title"/>
          </p:nvPr>
        </p:nvSpPr>
        <p:spPr>
          <a:xfrm>
            <a:off x="889246" y="195486"/>
            <a:ext cx="7412199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/>
          </a:p>
        </p:txBody>
      </p:sp>
      <p:grpSp>
        <p:nvGrpSpPr>
          <p:cNvPr id="1156" name="Google Shape;1156;g981484e1cd_0_72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157" name="Google Shape;1157;g981484e1cd_0_72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8" name="Google Shape;1158;g981484e1cd_0_72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9" name="Google Shape;1159;g981484e1cd_0_72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0" name="Google Shape;1160;g981484e1cd_0_72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61" name="Google Shape;1161;g981484e1cd_0_72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162" name="Google Shape;1162;g981484e1cd_0_72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3" name="Google Shape;1163;g981484e1cd_0_72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4" name="Google Shape;1164;g981484e1cd_0_72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65" name="Google Shape;1165;g981484e1cd_0_7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1166" name="Google Shape;1166;g981484e1cd_0_72"/>
          <p:cNvSpPr/>
          <p:nvPr/>
        </p:nvSpPr>
        <p:spPr>
          <a:xfrm>
            <a:off x="889248" y="875496"/>
            <a:ext cx="449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4x4齊次幾何變換矩陣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g981484e1cd_0_72"/>
          <p:cNvSpPr/>
          <p:nvPr/>
        </p:nvSpPr>
        <p:spPr>
          <a:xfrm>
            <a:off x="1378904" y="1347432"/>
            <a:ext cx="4572000" cy="1007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g981484e1cd_0_72"/>
          <p:cNvSpPr/>
          <p:nvPr/>
        </p:nvSpPr>
        <p:spPr>
          <a:xfrm>
            <a:off x="671777" y="1652264"/>
            <a:ext cx="13005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4.旋轉矩陣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69" name="Google Shape;1169;g981484e1cd_0_72"/>
          <p:cNvGrpSpPr/>
          <p:nvPr/>
        </p:nvGrpSpPr>
        <p:grpSpPr>
          <a:xfrm>
            <a:off x="5709874" y="1393538"/>
            <a:ext cx="1614441" cy="1564793"/>
            <a:chOff x="5543612" y="3368432"/>
            <a:chExt cx="1967390" cy="1906888"/>
          </a:xfrm>
        </p:grpSpPr>
        <p:sp>
          <p:nvSpPr>
            <p:cNvPr id="1170" name="Google Shape;1170;g981484e1cd_0_72"/>
            <p:cNvSpPr/>
            <p:nvPr/>
          </p:nvSpPr>
          <p:spPr>
            <a:xfrm rot="-3404243">
              <a:off x="5612872" y="3601892"/>
              <a:ext cx="914532" cy="659501"/>
            </a:xfrm>
            <a:prstGeom prst="rect">
              <a:avLst/>
            </a:prstGeom>
            <a:solidFill>
              <a:srgbClr val="B7CCE4"/>
            </a:solidFill>
            <a:ln w="25400" cap="flat" cmpd="sng">
              <a:solidFill>
                <a:srgbClr val="395E8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981484e1cd_0_72"/>
            <p:cNvSpPr/>
            <p:nvPr/>
          </p:nvSpPr>
          <p:spPr>
            <a:xfrm>
              <a:off x="6070095" y="3835349"/>
              <a:ext cx="914400" cy="6594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2" name="Google Shape;1172;g981484e1cd_0_72"/>
            <p:cNvCxnSpPr/>
            <p:nvPr/>
          </p:nvCxnSpPr>
          <p:spPr>
            <a:xfrm rot="10800000" flipH="1">
              <a:off x="6070095" y="3368572"/>
              <a:ext cx="774600" cy="1126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3" name="Google Shape;1173;g981484e1cd_0_72"/>
            <p:cNvCxnSpPr/>
            <p:nvPr/>
          </p:nvCxnSpPr>
          <p:spPr>
            <a:xfrm>
              <a:off x="6070095" y="4494772"/>
              <a:ext cx="144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4" name="Google Shape;1174;g981484e1cd_0_72"/>
            <p:cNvSpPr/>
            <p:nvPr/>
          </p:nvSpPr>
          <p:spPr>
            <a:xfrm>
              <a:off x="6037875" y="3714120"/>
              <a:ext cx="1117500" cy="15612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981484e1cd_0_72"/>
            <p:cNvSpPr txBox="1"/>
            <p:nvPr/>
          </p:nvSpPr>
          <p:spPr>
            <a:xfrm>
              <a:off x="6901702" y="3877225"/>
              <a:ext cx="609300" cy="369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6" name="Google Shape;1176;g981484e1cd_0_72"/>
          <p:cNvSpPr txBox="1"/>
          <p:nvPr/>
        </p:nvSpPr>
        <p:spPr>
          <a:xfrm>
            <a:off x="671775" y="2730966"/>
            <a:ext cx="5600400" cy="156480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在webGL呼叫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旋轉</a:t>
            </a:r>
            <a:r>
              <a:rPr lang="en-US" sz="14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變換的語法</a:t>
            </a:r>
            <a:endParaRPr sz="14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mat4.</a:t>
            </a:r>
            <a:r>
              <a:rPr lang="en-US" sz="1400" b="0" i="0" u="none" strike="noStrike" cap="none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rotate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(</a:t>
            </a:r>
            <a:r>
              <a:rPr 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要作用的矩陣</a:t>
            </a:r>
            <a:r>
              <a:rPr lang="en-US"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, </a:t>
            </a:r>
            <a:r>
              <a:rPr 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要旋轉的角度</a:t>
            </a:r>
            <a:r>
              <a:rPr lang="en-US"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, </a:t>
            </a:r>
            <a:r>
              <a:rPr 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要旋轉的軸</a:t>
            </a:r>
            <a:r>
              <a:rPr lang="en-US"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;</a:t>
            </a:r>
            <a:endParaRPr sz="14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mat4.</a:t>
            </a:r>
            <a:r>
              <a:rPr lang="en-US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rotateX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(要作用的矩陣, 要旋轉的角度)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;</a:t>
            </a: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mat4.</a:t>
            </a:r>
            <a:r>
              <a:rPr lang="en-US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rotateY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(要作用的矩陣, 要旋轉的角度)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;</a:t>
            </a: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mat4.</a:t>
            </a:r>
            <a:r>
              <a:rPr lang="en-US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rotateZ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(要作用的矩陣, 要旋轉的角度)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;</a:t>
            </a: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177" name="Google Shape;1177;g981484e1cd_0_72"/>
          <p:cNvSpPr txBox="1"/>
          <p:nvPr/>
        </p:nvSpPr>
        <p:spPr>
          <a:xfrm>
            <a:off x="671775" y="3780550"/>
            <a:ext cx="4399500" cy="11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9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9354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/>
          </a:p>
        </p:txBody>
      </p:sp>
      <p:grpSp>
        <p:nvGrpSpPr>
          <p:cNvPr id="1183" name="Google Shape;1183;p6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84" name="Google Shape;1184;p6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5" name="Google Shape;1185;p6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6" name="Google Shape;1186;p6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7" name="Google Shape;1187;p6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88" name="Google Shape;1188;p6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89" name="Google Shape;1189;p6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0" name="Google Shape;1190;p6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1" name="Google Shape;1191;p6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92" name="Google Shape;1192;p6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1193" name="Google Shape;1193;p69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4x4齊次幾何變換矩陣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69"/>
          <p:cNvSpPr/>
          <p:nvPr/>
        </p:nvSpPr>
        <p:spPr>
          <a:xfrm>
            <a:off x="889248" y="3376840"/>
            <a:ext cx="2879916" cy="9994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69"/>
          <p:cNvSpPr/>
          <p:nvPr/>
        </p:nvSpPr>
        <p:spPr>
          <a:xfrm>
            <a:off x="1129743" y="2071669"/>
            <a:ext cx="2398926" cy="9994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69"/>
          <p:cNvSpPr/>
          <p:nvPr/>
        </p:nvSpPr>
        <p:spPr>
          <a:xfrm>
            <a:off x="912273" y="1440614"/>
            <a:ext cx="1364476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 鏡射矩陣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7" name="Google Shape;1197;p69"/>
          <p:cNvSpPr/>
          <p:nvPr/>
        </p:nvSpPr>
        <p:spPr>
          <a:xfrm>
            <a:off x="5504632" y="1763347"/>
            <a:ext cx="30979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本頁的兩種變換只以一軸示例，其他軸請自行類推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98" name="Google Shape;1198;p69"/>
          <p:cNvGrpSpPr/>
          <p:nvPr/>
        </p:nvGrpSpPr>
        <p:grpSpPr>
          <a:xfrm>
            <a:off x="4006471" y="1848840"/>
            <a:ext cx="959522" cy="1194308"/>
            <a:chOff x="3759200" y="1508252"/>
            <a:chExt cx="1289447" cy="1604962"/>
          </a:xfrm>
        </p:grpSpPr>
        <p:cxnSp>
          <p:nvCxnSpPr>
            <p:cNvPr id="1199" name="Google Shape;1199;p69"/>
            <p:cNvCxnSpPr/>
            <p:nvPr/>
          </p:nvCxnSpPr>
          <p:spPr>
            <a:xfrm>
              <a:off x="4416425" y="1508252"/>
              <a:ext cx="0" cy="160496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00" name="Google Shape;1200;p69"/>
            <p:cNvCxnSpPr/>
            <p:nvPr/>
          </p:nvCxnSpPr>
          <p:spPr>
            <a:xfrm rot="10800000" flipH="1">
              <a:off x="4416425" y="2617279"/>
              <a:ext cx="609600" cy="10161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1" name="Google Shape;1201;p69"/>
            <p:cNvCxnSpPr/>
            <p:nvPr/>
          </p:nvCxnSpPr>
          <p:spPr>
            <a:xfrm rot="10800000">
              <a:off x="3787775" y="2617279"/>
              <a:ext cx="628650" cy="10161"/>
            </a:xfrm>
            <a:prstGeom prst="straightConnector1">
              <a:avLst/>
            </a:prstGeom>
            <a:noFill/>
            <a:ln w="19050" cap="flat" cmpd="sng">
              <a:solidFill>
                <a:srgbClr val="4A7DBA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1202" name="Google Shape;1202;p69"/>
            <p:cNvSpPr/>
            <p:nvPr/>
          </p:nvSpPr>
          <p:spPr>
            <a:xfrm rot="5400000">
              <a:off x="4645025" y="1884489"/>
              <a:ext cx="381000" cy="426244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9"/>
            <p:cNvSpPr/>
            <p:nvPr/>
          </p:nvSpPr>
          <p:spPr>
            <a:xfrm rot="-5400000">
              <a:off x="3781822" y="1884489"/>
              <a:ext cx="381000" cy="426244"/>
            </a:xfrm>
            <a:prstGeom prst="triangle">
              <a:avLst>
                <a:gd name="adj" fmla="val 50000"/>
              </a:avLst>
            </a:prstGeom>
            <a:solidFill>
              <a:srgbClr val="93B3D7"/>
            </a:solidFill>
            <a:ln w="25400" cap="flat" cmpd="sng">
              <a:solidFill>
                <a:srgbClr val="395E8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4" name="Google Shape;1204;p69"/>
          <p:cNvGrpSpPr/>
          <p:nvPr/>
        </p:nvGrpSpPr>
        <p:grpSpPr>
          <a:xfrm rot="5400000">
            <a:off x="3889078" y="3279406"/>
            <a:ext cx="959522" cy="1194308"/>
            <a:chOff x="3759200" y="1508252"/>
            <a:chExt cx="1289447" cy="1604962"/>
          </a:xfrm>
        </p:grpSpPr>
        <p:cxnSp>
          <p:nvCxnSpPr>
            <p:cNvPr id="1205" name="Google Shape;1205;p69"/>
            <p:cNvCxnSpPr/>
            <p:nvPr/>
          </p:nvCxnSpPr>
          <p:spPr>
            <a:xfrm>
              <a:off x="4416425" y="1508252"/>
              <a:ext cx="0" cy="160496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06" name="Google Shape;1206;p69"/>
            <p:cNvCxnSpPr/>
            <p:nvPr/>
          </p:nvCxnSpPr>
          <p:spPr>
            <a:xfrm rot="10800000" flipH="1">
              <a:off x="4416425" y="2617279"/>
              <a:ext cx="609600" cy="10161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7" name="Google Shape;1207;p69"/>
            <p:cNvCxnSpPr/>
            <p:nvPr/>
          </p:nvCxnSpPr>
          <p:spPr>
            <a:xfrm rot="10800000">
              <a:off x="3787775" y="2617279"/>
              <a:ext cx="628650" cy="10161"/>
            </a:xfrm>
            <a:prstGeom prst="straightConnector1">
              <a:avLst/>
            </a:prstGeom>
            <a:noFill/>
            <a:ln w="19050" cap="flat" cmpd="sng">
              <a:solidFill>
                <a:srgbClr val="4A7DBA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1208" name="Google Shape;1208;p69"/>
            <p:cNvSpPr/>
            <p:nvPr/>
          </p:nvSpPr>
          <p:spPr>
            <a:xfrm rot="5400000">
              <a:off x="4645025" y="1884489"/>
              <a:ext cx="381000" cy="426244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9"/>
            <p:cNvSpPr/>
            <p:nvPr/>
          </p:nvSpPr>
          <p:spPr>
            <a:xfrm rot="-5400000">
              <a:off x="3781822" y="1884489"/>
              <a:ext cx="381000" cy="426244"/>
            </a:xfrm>
            <a:prstGeom prst="triangle">
              <a:avLst>
                <a:gd name="adj" fmla="val 50000"/>
              </a:avLst>
            </a:prstGeom>
            <a:solidFill>
              <a:srgbClr val="93B3D7"/>
            </a:solidFill>
            <a:ln w="25400" cap="flat" cmpd="sng">
              <a:solidFill>
                <a:srgbClr val="395E8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0" name="Google Shape;1210;p69"/>
          <p:cNvSpPr txBox="1"/>
          <p:nvPr/>
        </p:nvSpPr>
        <p:spPr>
          <a:xfrm>
            <a:off x="5504625" y="2485901"/>
            <a:ext cx="3266700" cy="157350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在webGL呼叫</a:t>
            </a: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鏡像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變換的語法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只能用scale去模擬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以Refyz為例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mat4.scale(要作用的矩陣, [-1,1,1]);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齊次的維度不需要打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0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216" name="Google Shape;1216;p7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17" name="Google Shape;1217;p7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18" name="Google Shape;1218;p7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0" name="Google Shape;1220;p7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21" name="Google Shape;1221;p7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22" name="Google Shape;1222;p7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3" name="Google Shape;1223;p7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4" name="Google Shape;1224;p7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25" name="Google Shape;1225;p7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226" name="Google Shape;1226;p70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 Local Coordinate System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7" name="Google Shape;1227;p70"/>
          <p:cNvSpPr/>
          <p:nvPr/>
        </p:nvSpPr>
        <p:spPr>
          <a:xfrm>
            <a:off x="483310" y="1708732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一般繪製物件，物件之間的關係會是一個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Hierarchical架構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28" name="Google Shape;1228;p70"/>
          <p:cNvGrpSpPr/>
          <p:nvPr/>
        </p:nvGrpSpPr>
        <p:grpSpPr>
          <a:xfrm>
            <a:off x="743098" y="2417893"/>
            <a:ext cx="3756974" cy="2349370"/>
            <a:chOff x="2180586" y="3244334"/>
            <a:chExt cx="3756974" cy="2349370"/>
          </a:xfrm>
        </p:grpSpPr>
        <p:sp>
          <p:nvSpPr>
            <p:cNvPr id="1229" name="Google Shape;1229;p70"/>
            <p:cNvSpPr txBox="1"/>
            <p:nvPr/>
          </p:nvSpPr>
          <p:spPr>
            <a:xfrm>
              <a:off x="3530966" y="3244334"/>
              <a:ext cx="1098995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230" name="Google Shape;1230;p70"/>
            <p:cNvCxnSpPr>
              <a:stCxn id="1229" idx="2"/>
            </p:cNvCxnSpPr>
            <p:nvPr/>
          </p:nvCxnSpPr>
          <p:spPr>
            <a:xfrm flipH="1">
              <a:off x="2503364" y="3552111"/>
              <a:ext cx="1577100" cy="386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31" name="Google Shape;1231;p70"/>
            <p:cNvCxnSpPr>
              <a:stCxn id="1229" idx="2"/>
            </p:cNvCxnSpPr>
            <p:nvPr/>
          </p:nvCxnSpPr>
          <p:spPr>
            <a:xfrm flipH="1">
              <a:off x="4069964" y="3552111"/>
              <a:ext cx="10500" cy="449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32" name="Google Shape;1232;p70"/>
            <p:cNvCxnSpPr>
              <a:stCxn id="1229" idx="2"/>
            </p:cNvCxnSpPr>
            <p:nvPr/>
          </p:nvCxnSpPr>
          <p:spPr>
            <a:xfrm>
              <a:off x="4080464" y="3552111"/>
              <a:ext cx="1514100" cy="386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33" name="Google Shape;1233;p70"/>
            <p:cNvSpPr txBox="1"/>
            <p:nvPr/>
          </p:nvSpPr>
          <p:spPr>
            <a:xfrm>
              <a:off x="3737381" y="4007980"/>
              <a:ext cx="686164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4" name="Google Shape;1234;p70"/>
            <p:cNvSpPr txBox="1"/>
            <p:nvPr/>
          </p:nvSpPr>
          <p:spPr>
            <a:xfrm>
              <a:off x="2180586" y="4001294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5" name="Google Shape;1235;p70"/>
            <p:cNvSpPr txBox="1"/>
            <p:nvPr/>
          </p:nvSpPr>
          <p:spPr>
            <a:xfrm>
              <a:off x="5251396" y="4008651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6" name="Google Shape;1236;p70"/>
            <p:cNvSpPr txBox="1"/>
            <p:nvPr/>
          </p:nvSpPr>
          <p:spPr>
            <a:xfrm>
              <a:off x="2694331" y="3630299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7" name="Google Shape;1237;p70"/>
            <p:cNvSpPr txBox="1"/>
            <p:nvPr/>
          </p:nvSpPr>
          <p:spPr>
            <a:xfrm>
              <a:off x="4488411" y="3594714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8" name="Google Shape;1238;p70"/>
            <p:cNvSpPr txBox="1"/>
            <p:nvPr/>
          </p:nvSpPr>
          <p:spPr>
            <a:xfrm>
              <a:off x="3635062" y="3651635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9" name="Google Shape;1239;p70"/>
            <p:cNvSpPr txBox="1"/>
            <p:nvPr/>
          </p:nvSpPr>
          <p:spPr>
            <a:xfrm>
              <a:off x="3843902" y="5285927"/>
              <a:ext cx="451615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0" name="Google Shape;1240;p70"/>
            <p:cNvSpPr txBox="1"/>
            <p:nvPr/>
          </p:nvSpPr>
          <p:spPr>
            <a:xfrm>
              <a:off x="2274662" y="5253889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1" name="Google Shape;1241;p70"/>
            <p:cNvSpPr txBox="1"/>
            <p:nvPr/>
          </p:nvSpPr>
          <p:spPr>
            <a:xfrm>
              <a:off x="5227657" y="5253889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242" name="Google Shape;1242;p70"/>
            <p:cNvCxnSpPr>
              <a:stCxn id="1233" idx="2"/>
              <a:endCxn id="1239" idx="0"/>
            </p:cNvCxnSpPr>
            <p:nvPr/>
          </p:nvCxnSpPr>
          <p:spPr>
            <a:xfrm flipH="1">
              <a:off x="4069663" y="4315757"/>
              <a:ext cx="10800" cy="9702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43" name="Google Shape;1243;p70"/>
            <p:cNvCxnSpPr>
              <a:stCxn id="1233" idx="2"/>
              <a:endCxn id="1240" idx="0"/>
            </p:cNvCxnSpPr>
            <p:nvPr/>
          </p:nvCxnSpPr>
          <p:spPr>
            <a:xfrm flipH="1">
              <a:off x="2617663" y="4315757"/>
              <a:ext cx="1462800" cy="938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44" name="Google Shape;1244;p70"/>
            <p:cNvCxnSpPr>
              <a:stCxn id="1233" idx="2"/>
              <a:endCxn id="1241" idx="0"/>
            </p:cNvCxnSpPr>
            <p:nvPr/>
          </p:nvCxnSpPr>
          <p:spPr>
            <a:xfrm>
              <a:off x="4080463" y="4315757"/>
              <a:ext cx="1490400" cy="938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5" name="Google Shape;1245;p70"/>
            <p:cNvSpPr txBox="1"/>
            <p:nvPr/>
          </p:nvSpPr>
          <p:spPr>
            <a:xfrm>
              <a:off x="2743475" y="4719412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6" name="Google Shape;1246;p70"/>
            <p:cNvSpPr txBox="1"/>
            <p:nvPr/>
          </p:nvSpPr>
          <p:spPr>
            <a:xfrm>
              <a:off x="3631053" y="4816548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7" name="Google Shape;1247;p70"/>
            <p:cNvSpPr txBox="1"/>
            <p:nvPr/>
          </p:nvSpPr>
          <p:spPr>
            <a:xfrm>
              <a:off x="4652764" y="4810099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48" name="Google Shape;1248;p70"/>
          <p:cNvSpPr/>
          <p:nvPr/>
        </p:nvSpPr>
        <p:spPr>
          <a:xfrm>
            <a:off x="526351" y="1333133"/>
            <a:ext cx="1005403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特性1：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49" name="Google Shape;1249;p70" descr="D:\Downloads\12405065226378.png"/>
          <p:cNvPicPr preferRelativeResize="0"/>
          <p:nvPr/>
        </p:nvPicPr>
        <p:blipFill rotWithShape="1">
          <a:blip r:embed="rId3">
            <a:alphaModFix/>
          </a:blip>
          <a:srcRect l="23655" r="16601" b="209"/>
          <a:stretch/>
        </p:blipFill>
        <p:spPr>
          <a:xfrm>
            <a:off x="5273040" y="888136"/>
            <a:ext cx="2999232" cy="4265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一、坐標系簡介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7" name="Google Shape;127;p4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8" name="Google Shape;128;p4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" name="Google Shape;129;p4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" name="Google Shape;130;p4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" name="Google Shape;131;p4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2" name="Google Shape;132;p4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3" name="Google Shape;133;p4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" name="Google Shape;134;p4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" name="Google Shape;135;p4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6" name="Google Shape;136;p4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7" name="Google Shape;137;p48"/>
          <p:cNvSpPr/>
          <p:nvPr/>
        </p:nvSpPr>
        <p:spPr>
          <a:xfrm>
            <a:off x="971600" y="1203598"/>
            <a:ext cx="209468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（一）坐標系組成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" name="Google Shape;138;p48"/>
          <p:cNvSpPr/>
          <p:nvPr/>
        </p:nvSpPr>
        <p:spPr>
          <a:xfrm>
            <a:off x="951402" y="1671501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一個坐標系會有若干個互相垂直的軸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" name="Google Shape;139;p48"/>
          <p:cNvSpPr/>
          <p:nvPr/>
        </p:nvSpPr>
        <p:spPr>
          <a:xfrm>
            <a:off x="951402" y="2056821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二維有2個、三維有3個…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{x, y, z….}，x ⊥ y ⊥ z …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48"/>
          <p:cNvSpPr txBox="1"/>
          <p:nvPr/>
        </p:nvSpPr>
        <p:spPr>
          <a:xfrm>
            <a:off x="5044679" y="2421458"/>
            <a:ext cx="309735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P在坐標系1中的座標 = (1, 2)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P在</a:t>
            </a:r>
            <a:r>
              <a:rPr lang="en-US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坐標系2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中的</a:t>
            </a:r>
            <a:r>
              <a:rPr lang="en-US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座標 = (2.5, 2.5)</a:t>
            </a:r>
            <a:endParaRPr sz="1400" b="0" i="0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但P並未移動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48"/>
          <p:cNvSpPr/>
          <p:nvPr/>
        </p:nvSpPr>
        <p:spPr>
          <a:xfrm>
            <a:off x="971600" y="3283012"/>
            <a:ext cx="209468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（二）場景Scene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48"/>
          <p:cNvSpPr/>
          <p:nvPr/>
        </p:nvSpPr>
        <p:spPr>
          <a:xfrm>
            <a:off x="889247" y="3913368"/>
            <a:ext cx="6825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場景中通常會有多個獨立的坐標系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如：世界坐標系、在地坐標系、眼睛坐標系、運動的坐標系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328275" y="995599"/>
            <a:ext cx="1477818" cy="1562585"/>
            <a:chOff x="8876146" y="1440873"/>
            <a:chExt cx="1844567" cy="1950371"/>
          </a:xfrm>
        </p:grpSpPr>
        <p:cxnSp>
          <p:nvCxnSpPr>
            <p:cNvPr id="30" name="直線單箭頭接點 29"/>
            <p:cNvCxnSpPr/>
            <p:nvPr/>
          </p:nvCxnSpPr>
          <p:spPr>
            <a:xfrm flipV="1">
              <a:off x="8876146" y="1440873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8876146" y="2909455"/>
              <a:ext cx="14778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 rot="13094396" flipV="1">
              <a:off x="10104809" y="1931899"/>
              <a:ext cx="0" cy="14593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 rot="13094396">
              <a:off x="9242895" y="1623861"/>
              <a:ext cx="147781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9299487" y="2188715"/>
              <a:ext cx="738910" cy="581891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 flipV="1">
              <a:off x="9299487" y="1542473"/>
              <a:ext cx="555713" cy="64624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>
              <a:off x="9299487" y="2216151"/>
              <a:ext cx="0" cy="6840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H="1">
              <a:off x="8876146" y="2216151"/>
              <a:ext cx="42334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橢圓 37"/>
            <p:cNvSpPr/>
            <p:nvPr/>
          </p:nvSpPr>
          <p:spPr>
            <a:xfrm>
              <a:off x="9214855" y="2106112"/>
              <a:ext cx="174317" cy="192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9384119" y="1986283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</a:t>
              </a:r>
              <a:endParaRPr lang="zh-TW" altLang="en-US" dirty="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1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255" name="Google Shape;1255;p7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56" name="Google Shape;1256;p7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7" name="Google Shape;1257;p7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8" name="Google Shape;1258;p7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9" name="Google Shape;1259;p7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60" name="Google Shape;1260;p7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61" name="Google Shape;1261;p7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2" name="Google Shape;1262;p7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3" name="Google Shape;1263;p7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64" name="Google Shape;1264;p7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1265" name="Google Shape;1265;p71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 Local Coordinate System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6" name="Google Shape;1266;p71"/>
          <p:cNvSpPr/>
          <p:nvPr/>
        </p:nvSpPr>
        <p:spPr>
          <a:xfrm>
            <a:off x="846206" y="1708732"/>
            <a:ext cx="4572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每個幾何變換都會產生新的坐標系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這稱為每個物件的Local Coordinate System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7" name="Google Shape;1267;p71"/>
          <p:cNvSpPr/>
          <p:nvPr/>
        </p:nvSpPr>
        <p:spPr>
          <a:xfrm>
            <a:off x="889247" y="1333133"/>
            <a:ext cx="1005403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特性2：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09216" y="1651712"/>
            <a:ext cx="5995124" cy="3390791"/>
            <a:chOff x="1618113" y="1004251"/>
            <a:chExt cx="10164018" cy="5748683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240" y="3109793"/>
              <a:ext cx="2884931" cy="3639796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13" y="3138853"/>
              <a:ext cx="3294973" cy="3614081"/>
            </a:xfrm>
            <a:prstGeom prst="rect">
              <a:avLst/>
            </a:prstGeom>
          </p:spPr>
        </p:pic>
        <p:cxnSp>
          <p:nvCxnSpPr>
            <p:cNvPr id="39" name="直線單箭頭接點 38"/>
            <p:cNvCxnSpPr/>
            <p:nvPr/>
          </p:nvCxnSpPr>
          <p:spPr>
            <a:xfrm flipV="1">
              <a:off x="3265599" y="4581811"/>
              <a:ext cx="82446" cy="10268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>
              <a:off x="3240679" y="5594150"/>
              <a:ext cx="816964" cy="34580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3265599" y="5406258"/>
              <a:ext cx="622092" cy="202379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V="1">
              <a:off x="6271220" y="4739196"/>
              <a:ext cx="422471" cy="86944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>
              <a:off x="6257329" y="5594150"/>
              <a:ext cx="479685" cy="540675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6254036" y="5608150"/>
              <a:ext cx="667062" cy="131646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 flipV="1">
              <a:off x="9381592" y="1004251"/>
              <a:ext cx="19988" cy="12584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flipH="1">
              <a:off x="8254832" y="2246311"/>
              <a:ext cx="1126760" cy="586439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9391586" y="2262707"/>
              <a:ext cx="1189469" cy="570043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9401580" y="2016177"/>
              <a:ext cx="189961" cy="974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 flipH="1">
              <a:off x="9591541" y="2113613"/>
              <a:ext cx="3220" cy="2400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>
              <a:off x="9211619" y="2353614"/>
              <a:ext cx="189961" cy="974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9401579" y="2360143"/>
              <a:ext cx="189962" cy="938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8046530" y="2704026"/>
              <a:ext cx="416604" cy="31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x</a:t>
              </a:r>
              <a:endParaRPr lang="zh-TW" altLang="en-US" sz="1200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0594652" y="2709280"/>
              <a:ext cx="416604" cy="31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z</a:t>
              </a:r>
              <a:endParaRPr lang="zh-TW" altLang="en-US" sz="1200" dirty="0"/>
            </a:p>
          </p:txBody>
        </p:sp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748" y="3269832"/>
              <a:ext cx="1916383" cy="3319719"/>
            </a:xfrm>
            <a:prstGeom prst="rect">
              <a:avLst/>
            </a:prstGeom>
          </p:spPr>
        </p:pic>
      </p:grpSp>
      <p:sp>
        <p:nvSpPr>
          <p:cNvPr id="55" name="文字方塊 54"/>
          <p:cNvSpPr txBox="1"/>
          <p:nvPr/>
        </p:nvSpPr>
        <p:spPr>
          <a:xfrm>
            <a:off x="6047921" y="1408382"/>
            <a:ext cx="41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75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72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292" name="Google Shape;1292;p7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93" name="Google Shape;1293;p7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4" name="Google Shape;1294;p7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5" name="Google Shape;1295;p7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6" name="Google Shape;1296;p7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97" name="Google Shape;1297;p7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98" name="Google Shape;1298;p7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9" name="Google Shape;1299;p7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0" name="Google Shape;1300;p7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01" name="Google Shape;1301;p7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1302" name="Google Shape;1302;p72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幾何變換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03" name="Google Shape;1303;p72"/>
          <p:cNvGrpSpPr/>
          <p:nvPr/>
        </p:nvGrpSpPr>
        <p:grpSpPr>
          <a:xfrm>
            <a:off x="395536" y="1455163"/>
            <a:ext cx="3756974" cy="3361511"/>
            <a:chOff x="6823104" y="2481338"/>
            <a:chExt cx="3756974" cy="3361511"/>
          </a:xfrm>
        </p:grpSpPr>
        <p:sp>
          <p:nvSpPr>
            <p:cNvPr id="1304" name="Google Shape;1304;p72"/>
            <p:cNvSpPr txBox="1"/>
            <p:nvPr/>
          </p:nvSpPr>
          <p:spPr>
            <a:xfrm>
              <a:off x="8173484" y="3493479"/>
              <a:ext cx="1098995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05" name="Google Shape;1305;p72"/>
            <p:cNvCxnSpPr>
              <a:stCxn id="1304" idx="2"/>
            </p:cNvCxnSpPr>
            <p:nvPr/>
          </p:nvCxnSpPr>
          <p:spPr>
            <a:xfrm flipH="1">
              <a:off x="7145882" y="3801256"/>
              <a:ext cx="1577100" cy="386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06" name="Google Shape;1306;p72"/>
            <p:cNvCxnSpPr>
              <a:stCxn id="1304" idx="2"/>
            </p:cNvCxnSpPr>
            <p:nvPr/>
          </p:nvCxnSpPr>
          <p:spPr>
            <a:xfrm flipH="1">
              <a:off x="8712482" y="3801256"/>
              <a:ext cx="10500" cy="449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07" name="Google Shape;1307;p72"/>
            <p:cNvCxnSpPr>
              <a:stCxn id="1304" idx="2"/>
            </p:cNvCxnSpPr>
            <p:nvPr/>
          </p:nvCxnSpPr>
          <p:spPr>
            <a:xfrm>
              <a:off x="8722982" y="3801256"/>
              <a:ext cx="1514100" cy="386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8" name="Google Shape;1308;p72"/>
            <p:cNvSpPr txBox="1"/>
            <p:nvPr/>
          </p:nvSpPr>
          <p:spPr>
            <a:xfrm>
              <a:off x="8379899" y="4257125"/>
              <a:ext cx="686164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9" name="Google Shape;1309;p72"/>
            <p:cNvSpPr txBox="1"/>
            <p:nvPr/>
          </p:nvSpPr>
          <p:spPr>
            <a:xfrm>
              <a:off x="6823104" y="4250439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0" name="Google Shape;1310;p72"/>
            <p:cNvSpPr txBox="1"/>
            <p:nvPr/>
          </p:nvSpPr>
          <p:spPr>
            <a:xfrm>
              <a:off x="9893914" y="4257796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1" name="Google Shape;1311;p72"/>
            <p:cNvSpPr txBox="1"/>
            <p:nvPr/>
          </p:nvSpPr>
          <p:spPr>
            <a:xfrm>
              <a:off x="7603344" y="3890112"/>
              <a:ext cx="44208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2" name="Google Shape;1312;p72"/>
            <p:cNvSpPr txBox="1"/>
            <p:nvPr/>
          </p:nvSpPr>
          <p:spPr>
            <a:xfrm>
              <a:off x="8543296" y="3894849"/>
              <a:ext cx="4942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3" name="Google Shape;1313;p72"/>
            <p:cNvSpPr txBox="1"/>
            <p:nvPr/>
          </p:nvSpPr>
          <p:spPr>
            <a:xfrm>
              <a:off x="8486420" y="5535072"/>
              <a:ext cx="451615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4" name="Google Shape;1314;p72"/>
            <p:cNvSpPr txBox="1"/>
            <p:nvPr/>
          </p:nvSpPr>
          <p:spPr>
            <a:xfrm>
              <a:off x="6917180" y="5503034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5" name="Google Shape;1315;p72"/>
            <p:cNvSpPr txBox="1"/>
            <p:nvPr/>
          </p:nvSpPr>
          <p:spPr>
            <a:xfrm>
              <a:off x="9870175" y="5503034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16" name="Google Shape;1316;p72"/>
            <p:cNvCxnSpPr>
              <a:stCxn id="1308" idx="2"/>
              <a:endCxn id="1313" idx="0"/>
            </p:cNvCxnSpPr>
            <p:nvPr/>
          </p:nvCxnSpPr>
          <p:spPr>
            <a:xfrm flipH="1">
              <a:off x="8712181" y="4564902"/>
              <a:ext cx="10800" cy="9702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17" name="Google Shape;1317;p72"/>
            <p:cNvCxnSpPr>
              <a:stCxn id="1308" idx="2"/>
              <a:endCxn id="1314" idx="0"/>
            </p:cNvCxnSpPr>
            <p:nvPr/>
          </p:nvCxnSpPr>
          <p:spPr>
            <a:xfrm flipH="1">
              <a:off x="7260181" y="4564902"/>
              <a:ext cx="1462800" cy="938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18" name="Google Shape;1318;p72"/>
            <p:cNvCxnSpPr>
              <a:stCxn id="1308" idx="2"/>
              <a:endCxn id="1315" idx="0"/>
            </p:cNvCxnSpPr>
            <p:nvPr/>
          </p:nvCxnSpPr>
          <p:spPr>
            <a:xfrm>
              <a:off x="8722981" y="4564902"/>
              <a:ext cx="1490400" cy="938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19" name="Google Shape;1319;p72"/>
            <p:cNvSpPr txBox="1"/>
            <p:nvPr/>
          </p:nvSpPr>
          <p:spPr>
            <a:xfrm>
              <a:off x="9392774" y="3902736"/>
              <a:ext cx="4942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0" name="Google Shape;1320;p72"/>
            <p:cNvSpPr txBox="1"/>
            <p:nvPr/>
          </p:nvSpPr>
          <p:spPr>
            <a:xfrm>
              <a:off x="7798310" y="4910856"/>
              <a:ext cx="4942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T4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1" name="Google Shape;1321;p72"/>
            <p:cNvSpPr txBox="1"/>
            <p:nvPr/>
          </p:nvSpPr>
          <p:spPr>
            <a:xfrm>
              <a:off x="8543295" y="5031785"/>
              <a:ext cx="4942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T5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2" name="Google Shape;1322;p72"/>
            <p:cNvSpPr txBox="1"/>
            <p:nvPr/>
          </p:nvSpPr>
          <p:spPr>
            <a:xfrm>
              <a:off x="9364008" y="4950574"/>
              <a:ext cx="4942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23" name="Google Shape;1323;p72"/>
            <p:cNvCxnSpPr/>
            <p:nvPr/>
          </p:nvCxnSpPr>
          <p:spPr>
            <a:xfrm flipH="1">
              <a:off x="8701474" y="2581521"/>
              <a:ext cx="10753" cy="90861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24" name="Google Shape;1324;p72"/>
            <p:cNvSpPr txBox="1"/>
            <p:nvPr/>
          </p:nvSpPr>
          <p:spPr>
            <a:xfrm>
              <a:off x="7332396" y="2481338"/>
              <a:ext cx="2916029" cy="3077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 Coordinate System)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5" name="Google Shape;1325;p72"/>
            <p:cNvSpPr txBox="1"/>
            <p:nvPr/>
          </p:nvSpPr>
          <p:spPr>
            <a:xfrm>
              <a:off x="8379900" y="2832345"/>
              <a:ext cx="52052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26" name="Google Shape;1326;p72"/>
          <p:cNvSpPr/>
          <p:nvPr/>
        </p:nvSpPr>
        <p:spPr>
          <a:xfrm>
            <a:off x="4479220" y="1649534"/>
            <a:ext cx="45720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1.畫右腳的幾何變換 : T0*T1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2.畫身體的幾何變換 : T0*T2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(1)畫右手的幾何變換 : T0*T2*T4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(2)畫頭的幾何變換 : T0*T2*T5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(3)畫右手的幾何變換 : T0*T2*T6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3.畫左腳的幾何變換 : T0*T3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7" name="Google Shape;1327;p72"/>
          <p:cNvSpPr/>
          <p:nvPr/>
        </p:nvSpPr>
        <p:spPr>
          <a:xfrm>
            <a:off x="4537367" y="4007793"/>
            <a:ext cx="33185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T0、T1、T2、T3、T4、T5、T6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都是4x4矩陣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8" name="Google Shape;1328;p72"/>
          <p:cNvSpPr/>
          <p:nvPr/>
        </p:nvSpPr>
        <p:spPr>
          <a:xfrm>
            <a:off x="4537375" y="3423025"/>
            <a:ext cx="4361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缺點：</a:t>
            </a: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每此都要重新乘矩陣會浪費許多效能</a:t>
            </a:r>
            <a:endParaRPr sz="1600" b="0" i="0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有沒有其他的方法？</a:t>
            </a:r>
            <a:endParaRPr sz="1600" b="0" i="0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73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35" name="Google Shape;1335;p7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7" name="Google Shape;1337;p7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8" name="Google Shape;1338;p7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39" name="Google Shape;1339;p7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40" name="Google Shape;1340;p7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1" name="Google Shape;1341;p7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2" name="Google Shape;1342;p7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43" name="Google Shape;1343;p7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344" name="Google Shape;1344;p73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(三)每次乘以反矩陣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73"/>
          <p:cNvSpPr/>
          <p:nvPr/>
        </p:nvSpPr>
        <p:spPr>
          <a:xfrm>
            <a:off x="214565" y="2038274"/>
            <a:ext cx="457200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改善上一頁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方法：每次乘以反矩陣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畫右腳的幾何變換 : M = M * </a:t>
            </a: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T1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畫身體的幾何變換 : M = (M * </a:t>
            </a: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T1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-1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* </a:t>
            </a: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T2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畫右手的幾何變換 : M = M * </a:t>
            </a:r>
            <a:r>
              <a:rPr lang="en-US" sz="16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T4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畫頭的幾何變換 : M = (M * </a:t>
            </a:r>
            <a:r>
              <a:rPr lang="en-US" sz="16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T4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-1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* </a:t>
            </a:r>
            <a:r>
              <a:rPr lang="en-US" sz="16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T5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畫右手的幾何變換 : M = (M * </a:t>
            </a:r>
            <a:r>
              <a:rPr lang="en-US" sz="16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T5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-1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* </a:t>
            </a:r>
            <a:r>
              <a:rPr lang="en-US" sz="1600" b="0" i="0" u="none" strike="noStrike" cap="none">
                <a:solidFill>
                  <a:srgbClr val="5F497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T6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畫左腳的幾何變換 : M = ((M * </a:t>
            </a:r>
            <a:r>
              <a:rPr lang="en-US" sz="1600" b="0" i="0" u="none" strike="noStrike" cap="none">
                <a:solidFill>
                  <a:srgbClr val="5F497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T6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-1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* </a:t>
            </a: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T2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-1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* T3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46" name="Google Shape;1346;p73"/>
          <p:cNvGrpSpPr/>
          <p:nvPr/>
        </p:nvGrpSpPr>
        <p:grpSpPr>
          <a:xfrm>
            <a:off x="4714241" y="1831141"/>
            <a:ext cx="3434570" cy="3099415"/>
            <a:chOff x="6823104" y="2481338"/>
            <a:chExt cx="3756974" cy="3390357"/>
          </a:xfrm>
        </p:grpSpPr>
        <p:sp>
          <p:nvSpPr>
            <p:cNvPr id="1347" name="Google Shape;1347;p73"/>
            <p:cNvSpPr txBox="1"/>
            <p:nvPr/>
          </p:nvSpPr>
          <p:spPr>
            <a:xfrm>
              <a:off x="8173484" y="3493479"/>
              <a:ext cx="109899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48" name="Google Shape;1348;p73"/>
            <p:cNvCxnSpPr>
              <a:stCxn id="1347" idx="2"/>
            </p:cNvCxnSpPr>
            <p:nvPr/>
          </p:nvCxnSpPr>
          <p:spPr>
            <a:xfrm flipH="1">
              <a:off x="7145882" y="3830102"/>
              <a:ext cx="1577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49" name="Google Shape;1349;p73"/>
            <p:cNvCxnSpPr>
              <a:stCxn id="1347" idx="2"/>
            </p:cNvCxnSpPr>
            <p:nvPr/>
          </p:nvCxnSpPr>
          <p:spPr>
            <a:xfrm flipH="1">
              <a:off x="8712482" y="3830102"/>
              <a:ext cx="10500" cy="4206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50" name="Google Shape;1350;p73"/>
            <p:cNvCxnSpPr>
              <a:stCxn id="1347" idx="2"/>
            </p:cNvCxnSpPr>
            <p:nvPr/>
          </p:nvCxnSpPr>
          <p:spPr>
            <a:xfrm>
              <a:off x="8722982" y="3830102"/>
              <a:ext cx="1514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51" name="Google Shape;1351;p73"/>
            <p:cNvSpPr txBox="1"/>
            <p:nvPr/>
          </p:nvSpPr>
          <p:spPr>
            <a:xfrm>
              <a:off x="8379899" y="4257125"/>
              <a:ext cx="686164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2" name="Google Shape;1352;p73"/>
            <p:cNvSpPr txBox="1"/>
            <p:nvPr/>
          </p:nvSpPr>
          <p:spPr>
            <a:xfrm>
              <a:off x="6823104" y="4250439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3" name="Google Shape;1353;p73"/>
            <p:cNvSpPr txBox="1"/>
            <p:nvPr/>
          </p:nvSpPr>
          <p:spPr>
            <a:xfrm>
              <a:off x="9893914" y="4257796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4" name="Google Shape;1354;p73"/>
            <p:cNvSpPr txBox="1"/>
            <p:nvPr/>
          </p:nvSpPr>
          <p:spPr>
            <a:xfrm>
              <a:off x="7669030" y="3890113"/>
              <a:ext cx="504454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5" name="Google Shape;1355;p73"/>
            <p:cNvSpPr txBox="1"/>
            <p:nvPr/>
          </p:nvSpPr>
          <p:spPr>
            <a:xfrm>
              <a:off x="8543296" y="3894849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6" name="Google Shape;1356;p73"/>
            <p:cNvSpPr txBox="1"/>
            <p:nvPr/>
          </p:nvSpPr>
          <p:spPr>
            <a:xfrm>
              <a:off x="8486420" y="5535072"/>
              <a:ext cx="45161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7" name="Google Shape;1357;p73"/>
            <p:cNvSpPr txBox="1"/>
            <p:nvPr/>
          </p:nvSpPr>
          <p:spPr>
            <a:xfrm>
              <a:off x="6917180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8" name="Google Shape;1358;p73"/>
            <p:cNvSpPr txBox="1"/>
            <p:nvPr/>
          </p:nvSpPr>
          <p:spPr>
            <a:xfrm>
              <a:off x="9870175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59" name="Google Shape;1359;p73"/>
            <p:cNvCxnSpPr>
              <a:stCxn id="1351" idx="2"/>
              <a:endCxn id="1356" idx="0"/>
            </p:cNvCxnSpPr>
            <p:nvPr/>
          </p:nvCxnSpPr>
          <p:spPr>
            <a:xfrm flipH="1">
              <a:off x="8712181" y="4593748"/>
              <a:ext cx="10800" cy="94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60" name="Google Shape;1360;p73"/>
            <p:cNvCxnSpPr>
              <a:stCxn id="1351" idx="2"/>
              <a:endCxn id="1357" idx="0"/>
            </p:cNvCxnSpPr>
            <p:nvPr/>
          </p:nvCxnSpPr>
          <p:spPr>
            <a:xfrm flipH="1">
              <a:off x="7260481" y="4593748"/>
              <a:ext cx="14625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61" name="Google Shape;1361;p73"/>
            <p:cNvCxnSpPr>
              <a:stCxn id="1351" idx="2"/>
              <a:endCxn id="1358" idx="0"/>
            </p:cNvCxnSpPr>
            <p:nvPr/>
          </p:nvCxnSpPr>
          <p:spPr>
            <a:xfrm>
              <a:off x="8722981" y="4593748"/>
              <a:ext cx="14901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62" name="Google Shape;1362;p73"/>
            <p:cNvSpPr txBox="1"/>
            <p:nvPr/>
          </p:nvSpPr>
          <p:spPr>
            <a:xfrm>
              <a:off x="9392774" y="390273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3" name="Google Shape;1363;p73"/>
            <p:cNvSpPr txBox="1"/>
            <p:nvPr/>
          </p:nvSpPr>
          <p:spPr>
            <a:xfrm>
              <a:off x="7798310" y="491085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T4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4" name="Google Shape;1364;p73"/>
            <p:cNvSpPr txBox="1"/>
            <p:nvPr/>
          </p:nvSpPr>
          <p:spPr>
            <a:xfrm>
              <a:off x="8543295" y="503178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T5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5" name="Google Shape;1365;p73"/>
            <p:cNvSpPr txBox="1"/>
            <p:nvPr/>
          </p:nvSpPr>
          <p:spPr>
            <a:xfrm>
              <a:off x="9364008" y="4950574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66" name="Google Shape;1366;p73"/>
            <p:cNvCxnSpPr/>
            <p:nvPr/>
          </p:nvCxnSpPr>
          <p:spPr>
            <a:xfrm flipH="1">
              <a:off x="8701474" y="2581521"/>
              <a:ext cx="10753" cy="90861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67" name="Google Shape;1367;p73"/>
            <p:cNvSpPr txBox="1"/>
            <p:nvPr/>
          </p:nvSpPr>
          <p:spPr>
            <a:xfrm>
              <a:off x="7332396" y="2481338"/>
              <a:ext cx="2916030" cy="33662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 Coordinate System)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8" name="Google Shape;1368;p73"/>
            <p:cNvSpPr txBox="1"/>
            <p:nvPr/>
          </p:nvSpPr>
          <p:spPr>
            <a:xfrm>
              <a:off x="8524029" y="2832344"/>
              <a:ext cx="513499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69" name="Google Shape;1369;p73"/>
          <p:cNvSpPr/>
          <p:nvPr/>
        </p:nvSpPr>
        <p:spPr>
          <a:xfrm>
            <a:off x="214574" y="3961400"/>
            <a:ext cx="343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缺點：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然而反矩陣的運算較困難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4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375" name="Google Shape;1375;p7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76" name="Google Shape;1376;p7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7" name="Google Shape;1377;p7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9" name="Google Shape;1379;p7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80" name="Google Shape;1380;p7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81" name="Google Shape;1381;p7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2" name="Google Shape;1382;p7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84" name="Google Shape;1384;p7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385" name="Google Shape;1385;p74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(四)Matrix Stack 1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86" name="Google Shape;1386;p74"/>
          <p:cNvGrpSpPr/>
          <p:nvPr/>
        </p:nvGrpSpPr>
        <p:grpSpPr>
          <a:xfrm>
            <a:off x="5651358" y="462928"/>
            <a:ext cx="3434570" cy="3099415"/>
            <a:chOff x="6823104" y="2481338"/>
            <a:chExt cx="3756974" cy="3390357"/>
          </a:xfrm>
        </p:grpSpPr>
        <p:sp>
          <p:nvSpPr>
            <p:cNvPr id="1387" name="Google Shape;1387;p74"/>
            <p:cNvSpPr txBox="1"/>
            <p:nvPr/>
          </p:nvSpPr>
          <p:spPr>
            <a:xfrm>
              <a:off x="8173484" y="3493479"/>
              <a:ext cx="109899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88" name="Google Shape;1388;p74"/>
            <p:cNvCxnSpPr>
              <a:stCxn id="1387" idx="2"/>
            </p:cNvCxnSpPr>
            <p:nvPr/>
          </p:nvCxnSpPr>
          <p:spPr>
            <a:xfrm flipH="1">
              <a:off x="7145882" y="3830102"/>
              <a:ext cx="1577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89" name="Google Shape;1389;p74"/>
            <p:cNvCxnSpPr>
              <a:stCxn id="1387" idx="2"/>
            </p:cNvCxnSpPr>
            <p:nvPr/>
          </p:nvCxnSpPr>
          <p:spPr>
            <a:xfrm flipH="1">
              <a:off x="8712482" y="3830102"/>
              <a:ext cx="10500" cy="4206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90" name="Google Shape;1390;p74"/>
            <p:cNvCxnSpPr>
              <a:stCxn id="1387" idx="2"/>
            </p:cNvCxnSpPr>
            <p:nvPr/>
          </p:nvCxnSpPr>
          <p:spPr>
            <a:xfrm>
              <a:off x="8722982" y="3830102"/>
              <a:ext cx="1514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91" name="Google Shape;1391;p74"/>
            <p:cNvSpPr txBox="1"/>
            <p:nvPr/>
          </p:nvSpPr>
          <p:spPr>
            <a:xfrm>
              <a:off x="8379899" y="4257125"/>
              <a:ext cx="686164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2" name="Google Shape;1392;p74"/>
            <p:cNvSpPr txBox="1"/>
            <p:nvPr/>
          </p:nvSpPr>
          <p:spPr>
            <a:xfrm>
              <a:off x="6823104" y="4250439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3" name="Google Shape;1393;p74"/>
            <p:cNvSpPr txBox="1"/>
            <p:nvPr/>
          </p:nvSpPr>
          <p:spPr>
            <a:xfrm>
              <a:off x="9893914" y="4257796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4" name="Google Shape;1394;p74"/>
            <p:cNvSpPr txBox="1"/>
            <p:nvPr/>
          </p:nvSpPr>
          <p:spPr>
            <a:xfrm>
              <a:off x="7669030" y="3890113"/>
              <a:ext cx="504454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5" name="Google Shape;1395;p74"/>
            <p:cNvSpPr txBox="1"/>
            <p:nvPr/>
          </p:nvSpPr>
          <p:spPr>
            <a:xfrm>
              <a:off x="8543296" y="3894849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6" name="Google Shape;1396;p74"/>
            <p:cNvSpPr txBox="1"/>
            <p:nvPr/>
          </p:nvSpPr>
          <p:spPr>
            <a:xfrm>
              <a:off x="8486420" y="5535072"/>
              <a:ext cx="45161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7" name="Google Shape;1397;p74"/>
            <p:cNvSpPr txBox="1"/>
            <p:nvPr/>
          </p:nvSpPr>
          <p:spPr>
            <a:xfrm>
              <a:off x="6917180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8" name="Google Shape;1398;p74"/>
            <p:cNvSpPr txBox="1"/>
            <p:nvPr/>
          </p:nvSpPr>
          <p:spPr>
            <a:xfrm>
              <a:off x="9870175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99" name="Google Shape;1399;p74"/>
            <p:cNvCxnSpPr>
              <a:stCxn id="1391" idx="2"/>
              <a:endCxn id="1396" idx="0"/>
            </p:cNvCxnSpPr>
            <p:nvPr/>
          </p:nvCxnSpPr>
          <p:spPr>
            <a:xfrm flipH="1">
              <a:off x="8712181" y="4593748"/>
              <a:ext cx="10800" cy="94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00" name="Google Shape;1400;p74"/>
            <p:cNvCxnSpPr>
              <a:stCxn id="1391" idx="2"/>
              <a:endCxn id="1397" idx="0"/>
            </p:cNvCxnSpPr>
            <p:nvPr/>
          </p:nvCxnSpPr>
          <p:spPr>
            <a:xfrm flipH="1">
              <a:off x="7260481" y="4593748"/>
              <a:ext cx="14625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01" name="Google Shape;1401;p74"/>
            <p:cNvCxnSpPr>
              <a:stCxn id="1391" idx="2"/>
              <a:endCxn id="1398" idx="0"/>
            </p:cNvCxnSpPr>
            <p:nvPr/>
          </p:nvCxnSpPr>
          <p:spPr>
            <a:xfrm>
              <a:off x="8722981" y="4593748"/>
              <a:ext cx="14901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02" name="Google Shape;1402;p74"/>
            <p:cNvSpPr txBox="1"/>
            <p:nvPr/>
          </p:nvSpPr>
          <p:spPr>
            <a:xfrm>
              <a:off x="9392774" y="390273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3" name="Google Shape;1403;p74"/>
            <p:cNvSpPr txBox="1"/>
            <p:nvPr/>
          </p:nvSpPr>
          <p:spPr>
            <a:xfrm>
              <a:off x="7798310" y="491085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T4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4" name="Google Shape;1404;p74"/>
            <p:cNvSpPr txBox="1"/>
            <p:nvPr/>
          </p:nvSpPr>
          <p:spPr>
            <a:xfrm>
              <a:off x="8543295" y="503178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T5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5" name="Google Shape;1405;p74"/>
            <p:cNvSpPr txBox="1"/>
            <p:nvPr/>
          </p:nvSpPr>
          <p:spPr>
            <a:xfrm>
              <a:off x="9364008" y="4950574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406" name="Google Shape;1406;p74"/>
            <p:cNvCxnSpPr/>
            <p:nvPr/>
          </p:nvCxnSpPr>
          <p:spPr>
            <a:xfrm flipH="1">
              <a:off x="8701474" y="2581521"/>
              <a:ext cx="10753" cy="90861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07" name="Google Shape;1407;p74"/>
            <p:cNvSpPr txBox="1"/>
            <p:nvPr/>
          </p:nvSpPr>
          <p:spPr>
            <a:xfrm>
              <a:off x="7332396" y="2481338"/>
              <a:ext cx="2916030" cy="33662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 Coordinate System)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8" name="Google Shape;1408;p74"/>
            <p:cNvSpPr txBox="1"/>
            <p:nvPr/>
          </p:nvSpPr>
          <p:spPr>
            <a:xfrm>
              <a:off x="8543296" y="2832344"/>
              <a:ext cx="586616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09" name="Google Shape;1409;p74"/>
          <p:cNvSpPr/>
          <p:nvPr/>
        </p:nvSpPr>
        <p:spPr>
          <a:xfrm>
            <a:off x="308825" y="2028515"/>
            <a:ext cx="8835175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與其如此，不如把舊的矩陣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“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備份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”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起來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初始堆疊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{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準備畫右腳，push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matrix : {T0,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畫右腳的幾何變換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stack top*T1 : {T0,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T0*T1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準備畫身體，pop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matrix : {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en-US" sz="1400" b="0" i="0" u="none" strike="sngStrike" cap="none" dirty="0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T0*T1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}；push matrix : {T0,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畫身體的幾何變換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stack top*T2 : {T0,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準備畫右手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push matrix : {T0, T0*T2,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畫右手的幾何變換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stack top*T4 : {T0 , T0*T2,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T0*T2*T4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準備畫頭，pop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matrix : {T0,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, </a:t>
            </a:r>
            <a:r>
              <a:rPr lang="en-US" sz="1400" b="0" i="0" u="none" strike="sngStrike" cap="none" dirty="0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T0*T2*T4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}；push matrix : {T0, T0*T2,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畫頭的幾何變換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stack top*T5 : {T0 , T0*T2,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T0*T2*T5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準備畫右手，pop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matrix : {T0,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, </a:t>
            </a:r>
            <a:r>
              <a:rPr lang="en-US" sz="1400" b="0" i="0" u="none" strike="sngStrike" cap="none" dirty="0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T0*T2*T5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}；push matrix : {T0, T0*T2,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畫手的幾何變換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stack top*T5 : {T0 , T0*T2, 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T0*T2*T5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75"/>
          <p:cNvSpPr txBox="1"/>
          <p:nvPr/>
        </p:nvSpPr>
        <p:spPr>
          <a:xfrm>
            <a:off x="3430052" y="3935891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75"/>
          <p:cNvSpPr txBox="1"/>
          <p:nvPr/>
        </p:nvSpPr>
        <p:spPr>
          <a:xfrm>
            <a:off x="6710405" y="2428724"/>
            <a:ext cx="824246" cy="284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根節點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416" name="Google Shape;1416;p75"/>
          <p:cNvCxnSpPr>
            <a:stCxn id="1415" idx="2"/>
          </p:cNvCxnSpPr>
          <p:nvPr/>
        </p:nvCxnSpPr>
        <p:spPr>
          <a:xfrm flipH="1">
            <a:off x="5939628" y="2713387"/>
            <a:ext cx="1182900" cy="235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7" name="Google Shape;1417;p75"/>
          <p:cNvCxnSpPr>
            <a:stCxn id="1415" idx="2"/>
          </p:cNvCxnSpPr>
          <p:nvPr/>
        </p:nvCxnSpPr>
        <p:spPr>
          <a:xfrm flipH="1">
            <a:off x="7114728" y="2713387"/>
            <a:ext cx="7800" cy="28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8" name="Google Shape;1418;p75"/>
          <p:cNvCxnSpPr>
            <a:stCxn id="1415" idx="2"/>
          </p:cNvCxnSpPr>
          <p:nvPr/>
        </p:nvCxnSpPr>
        <p:spPr>
          <a:xfrm>
            <a:off x="7122528" y="2713387"/>
            <a:ext cx="1135500" cy="235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19" name="Google Shape;1419;p75"/>
          <p:cNvSpPr txBox="1"/>
          <p:nvPr/>
        </p:nvSpPr>
        <p:spPr>
          <a:xfrm>
            <a:off x="6865216" y="3001459"/>
            <a:ext cx="51462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身體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0" name="Google Shape;1420;p75"/>
          <p:cNvSpPr txBox="1"/>
          <p:nvPr/>
        </p:nvSpPr>
        <p:spPr>
          <a:xfrm>
            <a:off x="5697620" y="2996444"/>
            <a:ext cx="51462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右腳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1" name="Google Shape;1421;p75"/>
          <p:cNvSpPr txBox="1"/>
          <p:nvPr/>
        </p:nvSpPr>
        <p:spPr>
          <a:xfrm>
            <a:off x="8000727" y="3001962"/>
            <a:ext cx="51462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左腳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2" name="Google Shape;1422;p75"/>
          <p:cNvSpPr txBox="1"/>
          <p:nvPr/>
        </p:nvSpPr>
        <p:spPr>
          <a:xfrm>
            <a:off x="6307679" y="2689623"/>
            <a:ext cx="38512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T1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75"/>
          <p:cNvSpPr txBox="1"/>
          <p:nvPr/>
        </p:nvSpPr>
        <p:spPr>
          <a:xfrm>
            <a:off x="6948929" y="2706635"/>
            <a:ext cx="50569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T2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75"/>
          <p:cNvSpPr txBox="1"/>
          <p:nvPr/>
        </p:nvSpPr>
        <p:spPr>
          <a:xfrm>
            <a:off x="6945107" y="3959919"/>
            <a:ext cx="338711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頭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5" name="Google Shape;1425;p75"/>
          <p:cNvSpPr txBox="1"/>
          <p:nvPr/>
        </p:nvSpPr>
        <p:spPr>
          <a:xfrm>
            <a:off x="5768177" y="3935891"/>
            <a:ext cx="51462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右手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6" name="Google Shape;1426;p75"/>
          <p:cNvSpPr txBox="1"/>
          <p:nvPr/>
        </p:nvSpPr>
        <p:spPr>
          <a:xfrm>
            <a:off x="7982923" y="3935891"/>
            <a:ext cx="51462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左手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427" name="Google Shape;1427;p75"/>
          <p:cNvCxnSpPr>
            <a:stCxn id="1419" idx="2"/>
            <a:endCxn id="1424" idx="0"/>
          </p:cNvCxnSpPr>
          <p:nvPr/>
        </p:nvCxnSpPr>
        <p:spPr>
          <a:xfrm flipH="1">
            <a:off x="7114427" y="3286122"/>
            <a:ext cx="8100" cy="67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8" name="Google Shape;1428;p75"/>
          <p:cNvCxnSpPr>
            <a:stCxn id="1419" idx="2"/>
            <a:endCxn id="1425" idx="0"/>
          </p:cNvCxnSpPr>
          <p:nvPr/>
        </p:nvCxnSpPr>
        <p:spPr>
          <a:xfrm flipH="1">
            <a:off x="6025427" y="3286122"/>
            <a:ext cx="1097100" cy="649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9" name="Google Shape;1429;p75"/>
          <p:cNvCxnSpPr>
            <a:stCxn id="1419" idx="2"/>
            <a:endCxn id="1426" idx="0"/>
          </p:cNvCxnSpPr>
          <p:nvPr/>
        </p:nvCxnSpPr>
        <p:spPr>
          <a:xfrm>
            <a:off x="7122527" y="3286122"/>
            <a:ext cx="1117800" cy="649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30" name="Google Shape;1430;p75"/>
          <p:cNvSpPr txBox="1"/>
          <p:nvPr/>
        </p:nvSpPr>
        <p:spPr>
          <a:xfrm>
            <a:off x="7600488" y="2699091"/>
            <a:ext cx="50569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T3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75"/>
          <p:cNvSpPr txBox="1"/>
          <p:nvPr/>
        </p:nvSpPr>
        <p:spPr>
          <a:xfrm>
            <a:off x="6404640" y="3455181"/>
            <a:ext cx="50569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T4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75"/>
          <p:cNvSpPr txBox="1"/>
          <p:nvPr/>
        </p:nvSpPr>
        <p:spPr>
          <a:xfrm>
            <a:off x="6963379" y="3545878"/>
            <a:ext cx="50569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T5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75"/>
          <p:cNvSpPr txBox="1"/>
          <p:nvPr/>
        </p:nvSpPr>
        <p:spPr>
          <a:xfrm>
            <a:off x="7578914" y="3484970"/>
            <a:ext cx="50569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T6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4" name="Google Shape;1434;p75"/>
          <p:cNvCxnSpPr/>
          <p:nvPr/>
        </p:nvCxnSpPr>
        <p:spPr>
          <a:xfrm flipH="1">
            <a:off x="7106397" y="1744756"/>
            <a:ext cx="8065" cy="6814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35" name="Google Shape;1435;p75"/>
          <p:cNvSpPr txBox="1"/>
          <p:nvPr/>
        </p:nvSpPr>
        <p:spPr>
          <a:xfrm>
            <a:off x="6053212" y="1239931"/>
            <a:ext cx="2187022" cy="500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(World Coordinate System)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6" name="Google Shape;1436;p75"/>
          <p:cNvSpPr txBox="1"/>
          <p:nvPr/>
        </p:nvSpPr>
        <p:spPr>
          <a:xfrm>
            <a:off x="6948928" y="1896298"/>
            <a:ext cx="38512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75"/>
          <p:cNvSpPr txBox="1"/>
          <p:nvPr/>
        </p:nvSpPr>
        <p:spPr>
          <a:xfrm>
            <a:off x="628648" y="1365488"/>
            <a:ext cx="3017960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T1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75"/>
          <p:cNvSpPr txBox="1"/>
          <p:nvPr/>
        </p:nvSpPr>
        <p:spPr>
          <a:xfrm>
            <a:off x="629984" y="2306165"/>
            <a:ext cx="3017960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畫右腳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75"/>
          <p:cNvSpPr txBox="1"/>
          <p:nvPr/>
        </p:nvSpPr>
        <p:spPr>
          <a:xfrm>
            <a:off x="3424286" y="3652884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75"/>
          <p:cNvSpPr txBox="1"/>
          <p:nvPr/>
        </p:nvSpPr>
        <p:spPr>
          <a:xfrm>
            <a:off x="626193" y="2310162"/>
            <a:ext cx="3017960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Matrix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75"/>
          <p:cNvSpPr txBox="1"/>
          <p:nvPr/>
        </p:nvSpPr>
        <p:spPr>
          <a:xfrm>
            <a:off x="3426741" y="3653660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T1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75"/>
          <p:cNvSpPr txBox="1"/>
          <p:nvPr/>
        </p:nvSpPr>
        <p:spPr>
          <a:xfrm>
            <a:off x="623532" y="2313893"/>
            <a:ext cx="3017960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T1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75"/>
          <p:cNvSpPr txBox="1"/>
          <p:nvPr/>
        </p:nvSpPr>
        <p:spPr>
          <a:xfrm>
            <a:off x="624862" y="2316897"/>
            <a:ext cx="3017960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 Matrix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75"/>
          <p:cNvSpPr txBox="1"/>
          <p:nvPr/>
        </p:nvSpPr>
        <p:spPr>
          <a:xfrm>
            <a:off x="628647" y="1367480"/>
            <a:ext cx="3715215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T3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75"/>
          <p:cNvSpPr txBox="1"/>
          <p:nvPr/>
        </p:nvSpPr>
        <p:spPr>
          <a:xfrm>
            <a:off x="632986" y="2313893"/>
            <a:ext cx="1892183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75"/>
          <p:cNvSpPr txBox="1"/>
          <p:nvPr/>
        </p:nvSpPr>
        <p:spPr>
          <a:xfrm>
            <a:off x="3421512" y="3656276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T2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75"/>
          <p:cNvSpPr txBox="1"/>
          <p:nvPr/>
        </p:nvSpPr>
        <p:spPr>
          <a:xfrm>
            <a:off x="628648" y="1362028"/>
            <a:ext cx="3920039" cy="4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T2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75"/>
          <p:cNvSpPr txBox="1"/>
          <p:nvPr/>
        </p:nvSpPr>
        <p:spPr>
          <a:xfrm>
            <a:off x="620871" y="2310054"/>
            <a:ext cx="1281046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畫身體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75"/>
          <p:cNvSpPr txBox="1"/>
          <p:nvPr/>
        </p:nvSpPr>
        <p:spPr>
          <a:xfrm>
            <a:off x="3421074" y="3370193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T2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75"/>
          <p:cNvSpPr txBox="1"/>
          <p:nvPr/>
        </p:nvSpPr>
        <p:spPr>
          <a:xfrm>
            <a:off x="620871" y="2315672"/>
            <a:ext cx="2058936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T4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57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75"/>
          <p:cNvSpPr txBox="1"/>
          <p:nvPr/>
        </p:nvSpPr>
        <p:spPr>
          <a:xfrm>
            <a:off x="3425023" y="3376928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T2 * T4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75"/>
          <p:cNvSpPr txBox="1"/>
          <p:nvPr/>
        </p:nvSpPr>
        <p:spPr>
          <a:xfrm>
            <a:off x="627547" y="1372751"/>
            <a:ext cx="3466664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T2 * T4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75"/>
          <p:cNvSpPr txBox="1"/>
          <p:nvPr/>
        </p:nvSpPr>
        <p:spPr>
          <a:xfrm>
            <a:off x="626193" y="2308383"/>
            <a:ext cx="2443337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畫右手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75"/>
          <p:cNvSpPr txBox="1"/>
          <p:nvPr/>
        </p:nvSpPr>
        <p:spPr>
          <a:xfrm>
            <a:off x="628257" y="2308383"/>
            <a:ext cx="2443337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T5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75"/>
          <p:cNvSpPr txBox="1"/>
          <p:nvPr/>
        </p:nvSpPr>
        <p:spPr>
          <a:xfrm>
            <a:off x="3426741" y="3373646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T2 * T5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75"/>
          <p:cNvSpPr txBox="1"/>
          <p:nvPr/>
        </p:nvSpPr>
        <p:spPr>
          <a:xfrm>
            <a:off x="628647" y="1365753"/>
            <a:ext cx="3867645" cy="40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T2 * T5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57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75"/>
          <p:cNvSpPr txBox="1"/>
          <p:nvPr/>
        </p:nvSpPr>
        <p:spPr>
          <a:xfrm>
            <a:off x="620871" y="2313339"/>
            <a:ext cx="1040806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畫頭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57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75"/>
          <p:cNvSpPr txBox="1"/>
          <p:nvPr/>
        </p:nvSpPr>
        <p:spPr>
          <a:xfrm>
            <a:off x="619060" y="2311750"/>
            <a:ext cx="2443337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T6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75"/>
          <p:cNvSpPr txBox="1"/>
          <p:nvPr/>
        </p:nvSpPr>
        <p:spPr>
          <a:xfrm>
            <a:off x="632986" y="1374415"/>
            <a:ext cx="3600764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T2 * T6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75"/>
          <p:cNvSpPr txBox="1"/>
          <p:nvPr/>
        </p:nvSpPr>
        <p:spPr>
          <a:xfrm>
            <a:off x="3421074" y="3374601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T2 * T6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75"/>
          <p:cNvSpPr txBox="1"/>
          <p:nvPr/>
        </p:nvSpPr>
        <p:spPr>
          <a:xfrm>
            <a:off x="626193" y="2311993"/>
            <a:ext cx="2443337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畫左手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75"/>
          <p:cNvSpPr txBox="1"/>
          <p:nvPr/>
        </p:nvSpPr>
        <p:spPr>
          <a:xfrm>
            <a:off x="3424935" y="3658892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T3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75"/>
          <p:cNvSpPr txBox="1"/>
          <p:nvPr/>
        </p:nvSpPr>
        <p:spPr>
          <a:xfrm>
            <a:off x="629985" y="2311750"/>
            <a:ext cx="2690869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T3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75"/>
          <p:cNvSpPr txBox="1"/>
          <p:nvPr/>
        </p:nvSpPr>
        <p:spPr>
          <a:xfrm>
            <a:off x="622819" y="2305654"/>
            <a:ext cx="2690869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畫左腳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320195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lvl="0" indent="-171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960"/>
              <a:t>目前幾何變換 : T0</a:t>
            </a:r>
            <a:endParaRPr sz="2960"/>
          </a:p>
        </p:txBody>
      </p:sp>
      <p:sp>
        <p:nvSpPr>
          <p:cNvPr id="1466" name="Google Shape;1466;p75"/>
          <p:cNvSpPr txBox="1"/>
          <p:nvPr/>
        </p:nvSpPr>
        <p:spPr>
          <a:xfrm>
            <a:off x="628650" y="1369219"/>
            <a:ext cx="3994342" cy="32635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目前的幾何變換 : T0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執行動作</a:t>
            </a:r>
            <a:endParaRPr sz="21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14350" marR="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14350" marR="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7" name="Google Shape;1467;p75"/>
          <p:cNvSpPr/>
          <p:nvPr/>
        </p:nvSpPr>
        <p:spPr>
          <a:xfrm>
            <a:off x="3400903" y="3273444"/>
            <a:ext cx="1238332" cy="10497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矩陣堆疊</a:t>
            </a:r>
            <a:endParaRPr sz="14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468" name="Google Shape;1468;p7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69" name="Google Shape;1469;p7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0" name="Google Shape;1470;p7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1" name="Google Shape;1471;p7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2" name="Google Shape;1472;p7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73" name="Google Shape;1473;p7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74" name="Google Shape;1474;p7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5" name="Google Shape;1475;p7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6" name="Google Shape;1476;p7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77" name="Google Shape;1477;p7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1478" name="Google Shape;1478;p75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sp>
        <p:nvSpPr>
          <p:cNvPr id="1479" name="Google Shape;1479;p75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(四)Matrix Stack 3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76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485" name="Google Shape;1485;p7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86" name="Google Shape;1486;p7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87" name="Google Shape;1487;p7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88" name="Google Shape;1488;p7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89" name="Google Shape;1489;p7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90" name="Google Shape;1490;p7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91" name="Google Shape;1491;p7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2" name="Google Shape;1492;p7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3" name="Google Shape;1493;p7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94" name="Google Shape;1494;p7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1495" name="Google Shape;1495;p76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(四)Matrix Stack 3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496" name="Google Shape;1496;p76"/>
          <p:cNvGrpSpPr/>
          <p:nvPr/>
        </p:nvGrpSpPr>
        <p:grpSpPr>
          <a:xfrm>
            <a:off x="5651358" y="462928"/>
            <a:ext cx="3434570" cy="3099415"/>
            <a:chOff x="6823104" y="2481338"/>
            <a:chExt cx="3756974" cy="3390357"/>
          </a:xfrm>
        </p:grpSpPr>
        <p:sp>
          <p:nvSpPr>
            <p:cNvPr id="1497" name="Google Shape;1497;p76"/>
            <p:cNvSpPr txBox="1"/>
            <p:nvPr/>
          </p:nvSpPr>
          <p:spPr>
            <a:xfrm>
              <a:off x="8173484" y="3493479"/>
              <a:ext cx="109899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498" name="Google Shape;1498;p76"/>
            <p:cNvCxnSpPr>
              <a:stCxn id="1497" idx="2"/>
            </p:cNvCxnSpPr>
            <p:nvPr/>
          </p:nvCxnSpPr>
          <p:spPr>
            <a:xfrm flipH="1">
              <a:off x="7145882" y="3830102"/>
              <a:ext cx="1577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99" name="Google Shape;1499;p76"/>
            <p:cNvCxnSpPr>
              <a:stCxn id="1497" idx="2"/>
            </p:cNvCxnSpPr>
            <p:nvPr/>
          </p:nvCxnSpPr>
          <p:spPr>
            <a:xfrm flipH="1">
              <a:off x="8712482" y="3830102"/>
              <a:ext cx="10500" cy="4206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00" name="Google Shape;1500;p76"/>
            <p:cNvCxnSpPr>
              <a:stCxn id="1497" idx="2"/>
            </p:cNvCxnSpPr>
            <p:nvPr/>
          </p:nvCxnSpPr>
          <p:spPr>
            <a:xfrm>
              <a:off x="8722982" y="3830102"/>
              <a:ext cx="1514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01" name="Google Shape;1501;p76"/>
            <p:cNvSpPr txBox="1"/>
            <p:nvPr/>
          </p:nvSpPr>
          <p:spPr>
            <a:xfrm>
              <a:off x="8379899" y="4257125"/>
              <a:ext cx="686164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2" name="Google Shape;1502;p76"/>
            <p:cNvSpPr txBox="1"/>
            <p:nvPr/>
          </p:nvSpPr>
          <p:spPr>
            <a:xfrm>
              <a:off x="6823104" y="4250439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3" name="Google Shape;1503;p76"/>
            <p:cNvSpPr txBox="1"/>
            <p:nvPr/>
          </p:nvSpPr>
          <p:spPr>
            <a:xfrm>
              <a:off x="9893914" y="4257796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4" name="Google Shape;1504;p76"/>
            <p:cNvSpPr txBox="1"/>
            <p:nvPr/>
          </p:nvSpPr>
          <p:spPr>
            <a:xfrm>
              <a:off x="7669030" y="3890113"/>
              <a:ext cx="504454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5" name="Google Shape;1505;p76"/>
            <p:cNvSpPr txBox="1"/>
            <p:nvPr/>
          </p:nvSpPr>
          <p:spPr>
            <a:xfrm>
              <a:off x="8543296" y="3894849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6" name="Google Shape;1506;p76"/>
            <p:cNvSpPr txBox="1"/>
            <p:nvPr/>
          </p:nvSpPr>
          <p:spPr>
            <a:xfrm>
              <a:off x="8486420" y="5535072"/>
              <a:ext cx="45161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7" name="Google Shape;1507;p76"/>
            <p:cNvSpPr txBox="1"/>
            <p:nvPr/>
          </p:nvSpPr>
          <p:spPr>
            <a:xfrm>
              <a:off x="6917180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8" name="Google Shape;1508;p76"/>
            <p:cNvSpPr txBox="1"/>
            <p:nvPr/>
          </p:nvSpPr>
          <p:spPr>
            <a:xfrm>
              <a:off x="9870175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09" name="Google Shape;1509;p76"/>
            <p:cNvCxnSpPr>
              <a:stCxn id="1501" idx="2"/>
              <a:endCxn id="1506" idx="0"/>
            </p:cNvCxnSpPr>
            <p:nvPr/>
          </p:nvCxnSpPr>
          <p:spPr>
            <a:xfrm flipH="1">
              <a:off x="8712181" y="4593748"/>
              <a:ext cx="10800" cy="94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10" name="Google Shape;1510;p76"/>
            <p:cNvCxnSpPr>
              <a:stCxn id="1501" idx="2"/>
              <a:endCxn id="1507" idx="0"/>
            </p:cNvCxnSpPr>
            <p:nvPr/>
          </p:nvCxnSpPr>
          <p:spPr>
            <a:xfrm flipH="1">
              <a:off x="7260481" y="4593748"/>
              <a:ext cx="14625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11" name="Google Shape;1511;p76"/>
            <p:cNvCxnSpPr>
              <a:stCxn id="1501" idx="2"/>
              <a:endCxn id="1508" idx="0"/>
            </p:cNvCxnSpPr>
            <p:nvPr/>
          </p:nvCxnSpPr>
          <p:spPr>
            <a:xfrm>
              <a:off x="8722981" y="4593748"/>
              <a:ext cx="14901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12" name="Google Shape;1512;p76"/>
            <p:cNvSpPr txBox="1"/>
            <p:nvPr/>
          </p:nvSpPr>
          <p:spPr>
            <a:xfrm>
              <a:off x="9392774" y="390273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3" name="Google Shape;1513;p76"/>
            <p:cNvSpPr txBox="1"/>
            <p:nvPr/>
          </p:nvSpPr>
          <p:spPr>
            <a:xfrm>
              <a:off x="7798310" y="491085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T4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4" name="Google Shape;1514;p76"/>
            <p:cNvSpPr txBox="1"/>
            <p:nvPr/>
          </p:nvSpPr>
          <p:spPr>
            <a:xfrm>
              <a:off x="8543295" y="503178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T5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5" name="Google Shape;1515;p76"/>
            <p:cNvSpPr txBox="1"/>
            <p:nvPr/>
          </p:nvSpPr>
          <p:spPr>
            <a:xfrm>
              <a:off x="9364008" y="4950574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16" name="Google Shape;1516;p76"/>
            <p:cNvCxnSpPr/>
            <p:nvPr/>
          </p:nvCxnSpPr>
          <p:spPr>
            <a:xfrm flipH="1">
              <a:off x="8701474" y="2581521"/>
              <a:ext cx="10753" cy="90861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17" name="Google Shape;1517;p76"/>
            <p:cNvSpPr txBox="1"/>
            <p:nvPr/>
          </p:nvSpPr>
          <p:spPr>
            <a:xfrm>
              <a:off x="7332396" y="2481338"/>
              <a:ext cx="2916030" cy="33662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 Coordinate System)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8" name="Google Shape;1518;p76"/>
            <p:cNvSpPr txBox="1"/>
            <p:nvPr/>
          </p:nvSpPr>
          <p:spPr>
            <a:xfrm>
              <a:off x="8524029" y="2832344"/>
              <a:ext cx="542035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19" name="Google Shape;1519;p76"/>
          <p:cNvSpPr/>
          <p:nvPr/>
        </p:nvSpPr>
        <p:spPr>
          <a:xfrm>
            <a:off x="671922" y="1529796"/>
            <a:ext cx="4572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1.每一種Matrix (Model Matrix、Color Matrix、Texture Matrix …etc.) 都有可能進行如同 Local Coordinate System 那樣 Hierarchical 架構的幾何變換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2.因此需要Matrix Stack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3.功能 : 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(1)儲存舊的矩陣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(2)記錄幾何變換歷史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(3)以便返回變換前的狀態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20" name="Google Shape;1520;p76"/>
          <p:cNvGrpSpPr/>
          <p:nvPr/>
        </p:nvGrpSpPr>
        <p:grpSpPr>
          <a:xfrm>
            <a:off x="3465750" y="2626654"/>
            <a:ext cx="2156994" cy="1465697"/>
            <a:chOff x="7974623" y="3358663"/>
            <a:chExt cx="3588727" cy="2438573"/>
          </a:xfrm>
        </p:grpSpPr>
        <p:sp>
          <p:nvSpPr>
            <p:cNvPr id="1521" name="Google Shape;1521;p76"/>
            <p:cNvSpPr/>
            <p:nvPr/>
          </p:nvSpPr>
          <p:spPr>
            <a:xfrm>
              <a:off x="7974623" y="3358663"/>
              <a:ext cx="1600200" cy="48357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M4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6"/>
            <p:cNvSpPr/>
            <p:nvPr/>
          </p:nvSpPr>
          <p:spPr>
            <a:xfrm>
              <a:off x="7974623" y="3842239"/>
              <a:ext cx="1600200" cy="48357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M3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6"/>
            <p:cNvSpPr/>
            <p:nvPr/>
          </p:nvSpPr>
          <p:spPr>
            <a:xfrm>
              <a:off x="7974623" y="4325815"/>
              <a:ext cx="1600200" cy="48357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M2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6"/>
            <p:cNvSpPr/>
            <p:nvPr/>
          </p:nvSpPr>
          <p:spPr>
            <a:xfrm>
              <a:off x="7974623" y="4809391"/>
              <a:ext cx="1600200" cy="48357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M1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6"/>
            <p:cNvSpPr txBox="1"/>
            <p:nvPr/>
          </p:nvSpPr>
          <p:spPr>
            <a:xfrm>
              <a:off x="7974624" y="5427904"/>
              <a:ext cx="1600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Matrix Stack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6"/>
            <p:cNvSpPr txBox="1"/>
            <p:nvPr/>
          </p:nvSpPr>
          <p:spPr>
            <a:xfrm>
              <a:off x="9963150" y="3415785"/>
              <a:ext cx="1600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Stack Top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7" name="Google Shape;1527;p76"/>
            <p:cNvCxnSpPr>
              <a:stCxn id="1526" idx="1"/>
              <a:endCxn id="1521" idx="3"/>
            </p:cNvCxnSpPr>
            <p:nvPr/>
          </p:nvCxnSpPr>
          <p:spPr>
            <a:xfrm rot="10800000">
              <a:off x="9574950" y="3600451"/>
              <a:ext cx="388200" cy="0"/>
            </a:xfrm>
            <a:prstGeom prst="straightConnector1">
              <a:avLst/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77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533" name="Google Shape;1533;p7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34" name="Google Shape;1534;p7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5" name="Google Shape;1535;p7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6" name="Google Shape;1536;p7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7" name="Google Shape;1537;p7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38" name="Google Shape;1538;p7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39" name="Google Shape;1539;p7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40" name="Google Shape;1540;p7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41" name="Google Shape;1541;p7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42" name="Google Shape;1542;p7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1543" name="Google Shape;1543;p77"/>
          <p:cNvSpPr/>
          <p:nvPr/>
        </p:nvSpPr>
        <p:spPr>
          <a:xfrm>
            <a:off x="889252" y="875500"/>
            <a:ext cx="83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(五)Matrix Stack的資料結構中通常會實作以下Method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4" name="Google Shape;1544;p77"/>
          <p:cNvSpPr/>
          <p:nvPr/>
        </p:nvSpPr>
        <p:spPr>
          <a:xfrm>
            <a:off x="956257" y="1440614"/>
            <a:ext cx="582211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Top</a:t>
            </a:r>
            <a:endParaRPr sz="18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77"/>
          <p:cNvSpPr/>
          <p:nvPr/>
        </p:nvSpPr>
        <p:spPr>
          <a:xfrm>
            <a:off x="1538467" y="1363670"/>
            <a:ext cx="51625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取得目前 Matrix Stack 的頂端。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所有矩陣運算只能作用在Matrix Stack 的 Top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6" name="Google Shape;1546;p77"/>
          <p:cNvSpPr/>
          <p:nvPr/>
        </p:nvSpPr>
        <p:spPr>
          <a:xfrm>
            <a:off x="956257" y="2356001"/>
            <a:ext cx="710451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endParaRPr sz="18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77"/>
          <p:cNvSpPr/>
          <p:nvPr/>
        </p:nvSpPr>
        <p:spPr>
          <a:xfrm>
            <a:off x="1666707" y="2309834"/>
            <a:ext cx="5743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把目前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Matrix Stack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Top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複製一份放進Top的前方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就是把目前矩陣備份一次的意思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8" name="Google Shape;1548;p77"/>
          <p:cNvSpPr/>
          <p:nvPr/>
        </p:nvSpPr>
        <p:spPr>
          <a:xfrm>
            <a:off x="956257" y="3194443"/>
            <a:ext cx="595035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77"/>
          <p:cNvSpPr/>
          <p:nvPr/>
        </p:nvSpPr>
        <p:spPr>
          <a:xfrm>
            <a:off x="1538468" y="3148276"/>
            <a:ext cx="5743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把目前 Matrix Stack 的 Top 移除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之前備份的矩陣給還原回去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0" name="Google Shape;1550;p77"/>
          <p:cNvSpPr/>
          <p:nvPr/>
        </p:nvSpPr>
        <p:spPr>
          <a:xfrm>
            <a:off x="956257" y="4043696"/>
            <a:ext cx="5743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其他運算皆只作用於Matrix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Stack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Top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78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556" name="Google Shape;1556;p7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57" name="Google Shape;1557;p7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8" name="Google Shape;1558;p7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9" name="Google Shape;1559;p7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0" name="Google Shape;1560;p7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61" name="Google Shape;1561;p7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62" name="Google Shape;1562;p7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3" name="Google Shape;1563;p7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4" name="Google Shape;1564;p7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65" name="Google Shape;1565;p7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1566" name="Google Shape;1566;p78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7" name="Google Shape;1567;p78"/>
          <p:cNvSpPr/>
          <p:nvPr/>
        </p:nvSpPr>
        <p:spPr>
          <a:xfrm>
            <a:off x="1080347" y="1724054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Matrix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Projection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Texture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Matrix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79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573" name="Google Shape;1573;p7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74" name="Google Shape;1574;p7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5" name="Google Shape;1575;p7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6" name="Google Shape;1576;p7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7" name="Google Shape;1577;p7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78" name="Google Shape;1578;p7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79" name="Google Shape;1579;p7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0" name="Google Shape;1580;p7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1" name="Google Shape;1581;p7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82" name="Google Shape;1582;p7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1583" name="Google Shape;1583;p79"/>
          <p:cNvSpPr/>
          <p:nvPr/>
        </p:nvSpPr>
        <p:spPr>
          <a:xfrm>
            <a:off x="289214" y="1738199"/>
            <a:ext cx="60940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在model matrix上使用 Matrix Stack 通常是為了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(1)實作Local Coordinate System間的Hierarchical 架構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(2)將各物件置於場景中的動作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84" name="Google Shape;1584;p79"/>
          <p:cNvGrpSpPr/>
          <p:nvPr/>
        </p:nvGrpSpPr>
        <p:grpSpPr>
          <a:xfrm>
            <a:off x="377463" y="2925340"/>
            <a:ext cx="4271733" cy="1545347"/>
            <a:chOff x="1011747" y="4442035"/>
            <a:chExt cx="5892873" cy="2131812"/>
          </a:xfrm>
        </p:grpSpPr>
        <p:sp>
          <p:nvSpPr>
            <p:cNvPr id="1585" name="Google Shape;1585;p79"/>
            <p:cNvSpPr/>
            <p:nvPr/>
          </p:nvSpPr>
          <p:spPr>
            <a:xfrm>
              <a:off x="1011747" y="4442035"/>
              <a:ext cx="1952676" cy="152434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模型坐標系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(Model)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6" name="Google Shape;1586;p79"/>
            <p:cNvSpPr/>
            <p:nvPr/>
          </p:nvSpPr>
          <p:spPr>
            <a:xfrm>
              <a:off x="4837266" y="4442035"/>
              <a:ext cx="2067354" cy="152434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世界坐標系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87" name="Google Shape;1587;p79"/>
            <p:cNvCxnSpPr>
              <a:stCxn id="1585" idx="3"/>
              <a:endCxn id="1586" idx="1"/>
            </p:cNvCxnSpPr>
            <p:nvPr/>
          </p:nvCxnSpPr>
          <p:spPr>
            <a:xfrm>
              <a:off x="2964423" y="5204206"/>
              <a:ext cx="1872600" cy="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588" name="Google Shape;1588;p79"/>
            <p:cNvSpPr txBox="1"/>
            <p:nvPr/>
          </p:nvSpPr>
          <p:spPr>
            <a:xfrm>
              <a:off x="2891127" y="4867377"/>
              <a:ext cx="2235908" cy="976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Model  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9" name="Google Shape;1589;p79"/>
            <p:cNvSpPr txBox="1"/>
            <p:nvPr/>
          </p:nvSpPr>
          <p:spPr>
            <a:xfrm>
              <a:off x="1582322" y="6149324"/>
              <a:ext cx="5322298" cy="42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▲ Model Coordinate to World Coordinate 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90" name="Google Shape;1590;p79"/>
          <p:cNvGrpSpPr/>
          <p:nvPr/>
        </p:nvGrpSpPr>
        <p:grpSpPr>
          <a:xfrm>
            <a:off x="5966534" y="1152617"/>
            <a:ext cx="2973466" cy="2724621"/>
            <a:chOff x="6823104" y="2481338"/>
            <a:chExt cx="3756974" cy="3442558"/>
          </a:xfrm>
        </p:grpSpPr>
        <p:sp>
          <p:nvSpPr>
            <p:cNvPr id="1591" name="Google Shape;1591;p79"/>
            <p:cNvSpPr txBox="1"/>
            <p:nvPr/>
          </p:nvSpPr>
          <p:spPr>
            <a:xfrm>
              <a:off x="8173483" y="3493478"/>
              <a:ext cx="1098995" cy="388824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92" name="Google Shape;1592;p79"/>
            <p:cNvCxnSpPr>
              <a:stCxn id="1591" idx="2"/>
            </p:cNvCxnSpPr>
            <p:nvPr/>
          </p:nvCxnSpPr>
          <p:spPr>
            <a:xfrm flipH="1">
              <a:off x="7145880" y="3882302"/>
              <a:ext cx="1577100" cy="3048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93" name="Google Shape;1593;p79"/>
            <p:cNvCxnSpPr>
              <a:stCxn id="1591" idx="2"/>
            </p:cNvCxnSpPr>
            <p:nvPr/>
          </p:nvCxnSpPr>
          <p:spPr>
            <a:xfrm flipH="1">
              <a:off x="8712480" y="3882302"/>
              <a:ext cx="10500" cy="368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94" name="Google Shape;1594;p79"/>
            <p:cNvCxnSpPr>
              <a:stCxn id="1591" idx="2"/>
            </p:cNvCxnSpPr>
            <p:nvPr/>
          </p:nvCxnSpPr>
          <p:spPr>
            <a:xfrm>
              <a:off x="8722980" y="3882302"/>
              <a:ext cx="1513800" cy="3048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95" name="Google Shape;1595;p79"/>
            <p:cNvSpPr txBox="1"/>
            <p:nvPr/>
          </p:nvSpPr>
          <p:spPr>
            <a:xfrm>
              <a:off x="8379899" y="4257125"/>
              <a:ext cx="686164" cy="388824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6" name="Google Shape;1596;p79"/>
            <p:cNvSpPr txBox="1"/>
            <p:nvPr/>
          </p:nvSpPr>
          <p:spPr>
            <a:xfrm>
              <a:off x="6823104" y="4250439"/>
              <a:ext cx="686164" cy="388824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7" name="Google Shape;1597;p79"/>
            <p:cNvSpPr txBox="1"/>
            <p:nvPr/>
          </p:nvSpPr>
          <p:spPr>
            <a:xfrm>
              <a:off x="9893914" y="4257796"/>
              <a:ext cx="686164" cy="388824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8" name="Google Shape;1598;p79"/>
            <p:cNvSpPr txBox="1"/>
            <p:nvPr/>
          </p:nvSpPr>
          <p:spPr>
            <a:xfrm>
              <a:off x="7669029" y="3890113"/>
              <a:ext cx="559719" cy="3888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9" name="Google Shape;1599;p79"/>
            <p:cNvSpPr txBox="1"/>
            <p:nvPr/>
          </p:nvSpPr>
          <p:spPr>
            <a:xfrm>
              <a:off x="8543296" y="3894849"/>
              <a:ext cx="494233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0" name="Google Shape;1600;p79"/>
            <p:cNvSpPr txBox="1"/>
            <p:nvPr/>
          </p:nvSpPr>
          <p:spPr>
            <a:xfrm>
              <a:off x="8486419" y="5535072"/>
              <a:ext cx="451615" cy="388824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1" name="Google Shape;1601;p79"/>
            <p:cNvSpPr txBox="1"/>
            <p:nvPr/>
          </p:nvSpPr>
          <p:spPr>
            <a:xfrm>
              <a:off x="6917180" y="5503034"/>
              <a:ext cx="686164" cy="388824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2" name="Google Shape;1602;p79"/>
            <p:cNvSpPr txBox="1"/>
            <p:nvPr/>
          </p:nvSpPr>
          <p:spPr>
            <a:xfrm>
              <a:off x="9870176" y="5503034"/>
              <a:ext cx="686164" cy="388824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03" name="Google Shape;1603;p79"/>
            <p:cNvCxnSpPr>
              <a:stCxn id="1595" idx="2"/>
              <a:endCxn id="1600" idx="0"/>
            </p:cNvCxnSpPr>
            <p:nvPr/>
          </p:nvCxnSpPr>
          <p:spPr>
            <a:xfrm flipH="1">
              <a:off x="8712481" y="4645949"/>
              <a:ext cx="10500" cy="8892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04" name="Google Shape;1604;p79"/>
            <p:cNvCxnSpPr>
              <a:stCxn id="1595" idx="2"/>
              <a:endCxn id="1601" idx="0"/>
            </p:cNvCxnSpPr>
            <p:nvPr/>
          </p:nvCxnSpPr>
          <p:spPr>
            <a:xfrm flipH="1">
              <a:off x="7260181" y="4645949"/>
              <a:ext cx="1462800" cy="857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05" name="Google Shape;1605;p79"/>
            <p:cNvCxnSpPr>
              <a:stCxn id="1595" idx="2"/>
              <a:endCxn id="1602" idx="0"/>
            </p:cNvCxnSpPr>
            <p:nvPr/>
          </p:nvCxnSpPr>
          <p:spPr>
            <a:xfrm>
              <a:off x="8722981" y="4645949"/>
              <a:ext cx="1490400" cy="857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606" name="Google Shape;1606;p79"/>
            <p:cNvSpPr txBox="1"/>
            <p:nvPr/>
          </p:nvSpPr>
          <p:spPr>
            <a:xfrm>
              <a:off x="9392773" y="3902736"/>
              <a:ext cx="494233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7" name="Google Shape;1607;p79"/>
            <p:cNvSpPr txBox="1"/>
            <p:nvPr/>
          </p:nvSpPr>
          <p:spPr>
            <a:xfrm>
              <a:off x="7798310" y="4910856"/>
              <a:ext cx="494233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T4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8" name="Google Shape;1608;p79"/>
            <p:cNvSpPr txBox="1"/>
            <p:nvPr/>
          </p:nvSpPr>
          <p:spPr>
            <a:xfrm>
              <a:off x="8543295" y="5031786"/>
              <a:ext cx="494233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T5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9" name="Google Shape;1609;p79"/>
            <p:cNvSpPr txBox="1"/>
            <p:nvPr/>
          </p:nvSpPr>
          <p:spPr>
            <a:xfrm>
              <a:off x="9364009" y="4950574"/>
              <a:ext cx="494233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10" name="Google Shape;1610;p79"/>
            <p:cNvCxnSpPr/>
            <p:nvPr/>
          </p:nvCxnSpPr>
          <p:spPr>
            <a:xfrm flipH="1">
              <a:off x="8701474" y="2581521"/>
              <a:ext cx="10753" cy="90861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611" name="Google Shape;1611;p79"/>
            <p:cNvSpPr txBox="1"/>
            <p:nvPr/>
          </p:nvSpPr>
          <p:spPr>
            <a:xfrm>
              <a:off x="7145881" y="2481338"/>
              <a:ext cx="3324052" cy="38882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 Coordinate System)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2" name="Google Shape;1612;p79"/>
            <p:cNvSpPr txBox="1"/>
            <p:nvPr/>
          </p:nvSpPr>
          <p:spPr>
            <a:xfrm>
              <a:off x="8524026" y="2832345"/>
              <a:ext cx="623197" cy="3888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13" name="Google Shape;1613;p79"/>
          <p:cNvSpPr txBox="1"/>
          <p:nvPr/>
        </p:nvSpPr>
        <p:spPr>
          <a:xfrm>
            <a:off x="5762434" y="3912974"/>
            <a:ext cx="35760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▲ Local Coordinate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79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15" name="Google Shape;1615;p79"/>
          <p:cNvSpPr/>
          <p:nvPr/>
        </p:nvSpPr>
        <p:spPr>
          <a:xfrm>
            <a:off x="377463" y="1324740"/>
            <a:ext cx="2094213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Model Matrix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80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621" name="Google Shape;1621;p8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22" name="Google Shape;1622;p8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3" name="Google Shape;1623;p8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4" name="Google Shape;1624;p8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5" name="Google Shape;1625;p8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26" name="Google Shape;1626;p8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27" name="Google Shape;1627;p8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8" name="Google Shape;1628;p8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9" name="Google Shape;1629;p8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30" name="Google Shape;1630;p8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1631" name="Google Shape;1631;p80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632" name="Google Shape;1632;p80"/>
          <p:cNvGrpSpPr/>
          <p:nvPr/>
        </p:nvGrpSpPr>
        <p:grpSpPr>
          <a:xfrm>
            <a:off x="-26122" y="2908442"/>
            <a:ext cx="9190441" cy="1487332"/>
            <a:chOff x="-1428202" y="2276102"/>
            <a:chExt cx="13528131" cy="2189321"/>
          </a:xfrm>
        </p:grpSpPr>
        <p:sp>
          <p:nvSpPr>
            <p:cNvPr id="1633" name="Google Shape;1633;p80"/>
            <p:cNvSpPr/>
            <p:nvPr/>
          </p:nvSpPr>
          <p:spPr>
            <a:xfrm>
              <a:off x="2397317" y="2305154"/>
              <a:ext cx="1952676" cy="152434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世界坐標系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34" name="Google Shape;1634;p80"/>
            <p:cNvCxnSpPr>
              <a:stCxn id="1633" idx="3"/>
              <a:endCxn id="1635" idx="1"/>
            </p:cNvCxnSpPr>
            <p:nvPr/>
          </p:nvCxnSpPr>
          <p:spPr>
            <a:xfrm>
              <a:off x="4349993" y="3067325"/>
              <a:ext cx="1872900" cy="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636" name="Google Shape;1636;p80"/>
            <p:cNvSpPr txBox="1"/>
            <p:nvPr/>
          </p:nvSpPr>
          <p:spPr>
            <a:xfrm>
              <a:off x="4233489" y="2735613"/>
              <a:ext cx="2629504" cy="770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 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7" name="Google Shape;1637;p80"/>
            <p:cNvSpPr txBox="1"/>
            <p:nvPr/>
          </p:nvSpPr>
          <p:spPr>
            <a:xfrm>
              <a:off x="2226441" y="4012442"/>
              <a:ext cx="5519542" cy="4529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▲ World Coordinate to View Volume 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8" name="Google Shape;1638;p80"/>
            <p:cNvSpPr/>
            <p:nvPr/>
          </p:nvSpPr>
          <p:spPr>
            <a:xfrm>
              <a:off x="-1428202" y="2305154"/>
              <a:ext cx="1952676" cy="1524342"/>
            </a:xfrm>
            <a:prstGeom prst="rect">
              <a:avLst/>
            </a:prstGeom>
            <a:solidFill>
              <a:srgbClr val="DAE5F1"/>
            </a:solidFill>
            <a:ln w="25400" cap="flat" cmpd="sng">
              <a:solidFill>
                <a:srgbClr val="93B3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模型坐標系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(Model)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39" name="Google Shape;1639;p80"/>
            <p:cNvCxnSpPr/>
            <p:nvPr/>
          </p:nvCxnSpPr>
          <p:spPr>
            <a:xfrm>
              <a:off x="524474" y="3067325"/>
              <a:ext cx="1872843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640" name="Google Shape;1640;p80"/>
            <p:cNvSpPr txBox="1"/>
            <p:nvPr/>
          </p:nvSpPr>
          <p:spPr>
            <a:xfrm>
              <a:off x="552002" y="2735613"/>
              <a:ext cx="2365372" cy="770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D8D8D8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Model transformation</a:t>
              </a:r>
              <a:endParaRPr sz="1400" b="0" i="0" u="none" strike="noStrike" cap="non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1" name="Google Shape;1641;p80"/>
            <p:cNvSpPr/>
            <p:nvPr/>
          </p:nvSpPr>
          <p:spPr>
            <a:xfrm>
              <a:off x="10147253" y="2276102"/>
              <a:ext cx="1952676" cy="1524342"/>
            </a:xfrm>
            <a:prstGeom prst="rect">
              <a:avLst/>
            </a:prstGeom>
            <a:solidFill>
              <a:srgbClr val="DAE5F1"/>
            </a:solidFill>
            <a:ln w="25400" cap="flat" cmpd="sng">
              <a:solidFill>
                <a:srgbClr val="93B3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投影坐標系 (Projection)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42" name="Google Shape;1642;p80"/>
            <p:cNvCxnSpPr/>
            <p:nvPr/>
          </p:nvCxnSpPr>
          <p:spPr>
            <a:xfrm>
              <a:off x="8283096" y="3062208"/>
              <a:ext cx="1872843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643" name="Google Shape;1643;p80"/>
            <p:cNvSpPr txBox="1"/>
            <p:nvPr/>
          </p:nvSpPr>
          <p:spPr>
            <a:xfrm>
              <a:off x="8290190" y="2767677"/>
              <a:ext cx="2138350" cy="679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D8D8D8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Projection transformation</a:t>
              </a:r>
              <a:endParaRPr sz="1200" b="0" i="0" u="none" strike="noStrike" cap="non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5" name="Google Shape;1635;p80"/>
            <p:cNvSpPr/>
            <p:nvPr/>
          </p:nvSpPr>
          <p:spPr>
            <a:xfrm>
              <a:off x="6222836" y="2305154"/>
              <a:ext cx="2067353" cy="152434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眼睛坐標系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(Eye)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44" name="Google Shape;1644;p80"/>
          <p:cNvSpPr/>
          <p:nvPr/>
        </p:nvSpPr>
        <p:spPr>
          <a:xfrm>
            <a:off x="395536" y="1790389"/>
            <a:ext cx="86509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View Matrix是用於將World Coordinate System 轉換至View Volume的矩陣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View Matrix 的 Matrix Stack 可以處理同一視野中有多種視角的內容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5" name="Google Shape;1645;p80"/>
          <p:cNvSpPr/>
          <p:nvPr/>
        </p:nvSpPr>
        <p:spPr>
          <a:xfrm>
            <a:off x="377463" y="1324740"/>
            <a:ext cx="2018265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View Matrix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4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9" name="Google Shape;159;p4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" name="Google Shape;160;p4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" name="Google Shape;161;p4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" name="Google Shape;162;p4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3" name="Google Shape;163;p4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4" name="Google Shape;164;p4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" name="Google Shape;165;p4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6" name="Google Shape;166;p4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7" name="Google Shape;167;p4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8" name="Google Shape;168;p49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定義新的坐標系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9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" name="Google Shape;170;p49"/>
          <p:cNvSpPr/>
          <p:nvPr/>
        </p:nvSpPr>
        <p:spPr>
          <a:xfrm>
            <a:off x="972944" y="1392184"/>
            <a:ext cx="4572000" cy="23181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96" t="-13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9"/>
          <p:cNvSpPr/>
          <p:nvPr/>
        </p:nvSpPr>
        <p:spPr>
          <a:xfrm>
            <a:off x="972948" y="3916713"/>
            <a:ext cx="47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再加上一個其次坐標系的維度</a:t>
            </a:r>
            <a:endParaRPr sz="20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9"/>
          <p:cNvSpPr/>
          <p:nvPr/>
        </p:nvSpPr>
        <p:spPr>
          <a:xfrm>
            <a:off x="972951" y="4343775"/>
            <a:ext cx="7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P在uvw坐標系的點是原始座標系(xyz)上的值與Ruvw的乘積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9"/>
          <p:cNvSpPr/>
          <p:nvPr/>
        </p:nvSpPr>
        <p:spPr>
          <a:xfrm>
            <a:off x="3307423" y="882521"/>
            <a:ext cx="2321217" cy="400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原點位置一樣的狀況</a:t>
            </a:r>
            <a:endParaRPr sz="1800" b="0" i="0" u="none" strike="noStrike" cap="none" dirty="0">
              <a:solidFill>
                <a:srgbClr val="0070C0"/>
              </a:solidFill>
              <a:sym typeface="Arial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376582" y="1052736"/>
            <a:ext cx="1832949" cy="2699180"/>
            <a:chOff x="6360472" y="1026141"/>
            <a:chExt cx="2256007" cy="3322170"/>
          </a:xfrm>
        </p:grpSpPr>
        <p:cxnSp>
          <p:nvCxnSpPr>
            <p:cNvPr id="34" name="直線單箭頭接點 33"/>
            <p:cNvCxnSpPr/>
            <p:nvPr/>
          </p:nvCxnSpPr>
          <p:spPr>
            <a:xfrm flipV="1">
              <a:off x="6526946" y="1471552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/>
            <p:nvPr/>
          </p:nvCxnSpPr>
          <p:spPr>
            <a:xfrm>
              <a:off x="6526946" y="2940134"/>
              <a:ext cx="14778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群組 35"/>
            <p:cNvGrpSpPr/>
            <p:nvPr/>
          </p:nvGrpSpPr>
          <p:grpSpPr>
            <a:xfrm rot="11071026">
              <a:off x="6404229" y="1684017"/>
              <a:ext cx="1477818" cy="1767383"/>
              <a:chOff x="9242895" y="1623861"/>
              <a:chExt cx="1477818" cy="1767383"/>
            </a:xfrm>
          </p:grpSpPr>
          <p:cxnSp>
            <p:nvCxnSpPr>
              <p:cNvPr id="37" name="直線單箭頭接點 36"/>
              <p:cNvCxnSpPr/>
              <p:nvPr/>
            </p:nvCxnSpPr>
            <p:spPr>
              <a:xfrm rot="13094396" flipV="1">
                <a:off x="10104809" y="1931899"/>
                <a:ext cx="0" cy="145934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/>
              <p:cNvCxnSpPr/>
              <p:nvPr/>
            </p:nvCxnSpPr>
            <p:spPr>
              <a:xfrm rot="13094396">
                <a:off x="9242895" y="1623861"/>
                <a:ext cx="1477818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線接點 38"/>
            <p:cNvCxnSpPr/>
            <p:nvPr/>
          </p:nvCxnSpPr>
          <p:spPr>
            <a:xfrm>
              <a:off x="7116398" y="2302605"/>
              <a:ext cx="304554" cy="272093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6881653" y="2611942"/>
              <a:ext cx="539299" cy="58267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7421341" y="2598388"/>
              <a:ext cx="0" cy="32296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H="1">
              <a:off x="6537275" y="2598388"/>
              <a:ext cx="8840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橢圓 42"/>
            <p:cNvSpPr/>
            <p:nvPr/>
          </p:nvSpPr>
          <p:spPr>
            <a:xfrm>
              <a:off x="7333988" y="2486666"/>
              <a:ext cx="174317" cy="192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508304" y="2376748"/>
              <a:ext cx="618836" cy="4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P</a:t>
              </a:r>
              <a:endParaRPr lang="zh-TW" altLang="en-US" sz="2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7997643" y="2656974"/>
              <a:ext cx="618836" cy="4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x</a:t>
              </a:r>
              <a:endParaRPr lang="zh-TW" altLang="en-US" sz="2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6360472" y="1026141"/>
              <a:ext cx="618836" cy="4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y</a:t>
              </a:r>
              <a:endParaRPr lang="zh-TW" altLang="en-US" sz="2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 rot="2519377">
              <a:off x="7527944" y="3855853"/>
              <a:ext cx="618836" cy="4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</a:rPr>
                <a:t>u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 rot="2519377">
              <a:off x="7459452" y="1524652"/>
              <a:ext cx="618836" cy="4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</a:rPr>
                <a:t>v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81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651" name="Google Shape;1651;p8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52" name="Google Shape;1652;p8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3" name="Google Shape;1653;p8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4" name="Google Shape;1654;p8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5" name="Google Shape;1655;p8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56" name="Google Shape;1656;p8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57" name="Google Shape;1657;p8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8" name="Google Shape;1658;p8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9" name="Google Shape;1659;p8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60" name="Google Shape;1660;p8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1661" name="Google Shape;1661;p81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2" name="Google Shape;1662;p81"/>
          <p:cNvSpPr/>
          <p:nvPr/>
        </p:nvSpPr>
        <p:spPr>
          <a:xfrm>
            <a:off x="395536" y="1708396"/>
            <a:ext cx="820633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Projection Matrix是投影矩陣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Projection Matrix 的 Matrix Stack 可以處理同一視野中有不同投影方式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 : 三視圖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3" name="Google Shape;1663;p81"/>
          <p:cNvSpPr/>
          <p:nvPr/>
        </p:nvSpPr>
        <p:spPr>
          <a:xfrm>
            <a:off x="377463" y="1324740"/>
            <a:ext cx="2159566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3. Projection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4" name="Google Shape;166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049" y="2431725"/>
            <a:ext cx="4422098" cy="25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82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670" name="Google Shape;1670;p8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71" name="Google Shape;1671;p8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2" name="Google Shape;1672;p8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3" name="Google Shape;1673;p8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4" name="Google Shape;1674;p8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75" name="Google Shape;1675;p8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76" name="Google Shape;1676;p8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7" name="Google Shape;1677;p8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8" name="Google Shape;1678;p8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79" name="Google Shape;1679;p8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1680" name="Google Shape;1680;p82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1" name="Google Shape;1681;p82"/>
          <p:cNvSpPr/>
          <p:nvPr/>
        </p:nvSpPr>
        <p:spPr>
          <a:xfrm>
            <a:off x="395536" y="1708396"/>
            <a:ext cx="820633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Matrix 是在查詢Texture Map之前，先作用在Texture Coordinate 的 (s, t, p, q) 值上的變換矩陣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原先可以做出流動的效果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配合Matrix Stack 可以做出不同方向流動的效果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2" name="Google Shape;1682;p82"/>
          <p:cNvSpPr/>
          <p:nvPr/>
        </p:nvSpPr>
        <p:spPr>
          <a:xfrm>
            <a:off x="377463" y="1324740"/>
            <a:ext cx="1915909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4. Texture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3" name="Google Shape;1683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157" y="2923049"/>
            <a:ext cx="3715622" cy="209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83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689" name="Google Shape;1689;p8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90" name="Google Shape;1690;p8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1" name="Google Shape;1691;p8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2" name="Google Shape;1692;p8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3" name="Google Shape;1693;p8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94" name="Google Shape;1694;p8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95" name="Google Shape;1695;p8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6" name="Google Shape;1696;p8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7" name="Google Shape;1697;p8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98" name="Google Shape;1698;p8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1699" name="Google Shape;1699;p83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0" name="Google Shape;1700;p83"/>
          <p:cNvSpPr/>
          <p:nvPr/>
        </p:nvSpPr>
        <p:spPr>
          <a:xfrm>
            <a:off x="395536" y="1976230"/>
            <a:ext cx="8206335" cy="20857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16" t="-1458" b="-29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83"/>
          <p:cNvSpPr/>
          <p:nvPr/>
        </p:nvSpPr>
        <p:spPr>
          <a:xfrm>
            <a:off x="377463" y="1324740"/>
            <a:ext cx="1685077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5. Color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2" name="Google Shape;1702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7519" y="1976230"/>
            <a:ext cx="2013439" cy="136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7519" y="123865"/>
            <a:ext cx="2013439" cy="1375642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83"/>
          <p:cNvSpPr/>
          <p:nvPr/>
        </p:nvSpPr>
        <p:spPr>
          <a:xfrm>
            <a:off x="7428828" y="1499507"/>
            <a:ext cx="378069" cy="47672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5" name="Google Shape;1705;p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76150" y="1562578"/>
            <a:ext cx="622056" cy="350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84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四、在WebGL中實作</a:t>
            </a:r>
            <a:endParaRPr b="1">
              <a:solidFill>
                <a:srgbClr val="002060"/>
              </a:solidFill>
            </a:endParaRPr>
          </a:p>
        </p:txBody>
      </p:sp>
      <p:grpSp>
        <p:nvGrpSpPr>
          <p:cNvPr id="1711" name="Google Shape;1711;p8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12" name="Google Shape;1712;p8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3" name="Google Shape;1713;p8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4" name="Google Shape;1714;p8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5" name="Google Shape;1715;p8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16" name="Google Shape;1716;p8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17" name="Google Shape;1717;p8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8" name="Google Shape;1718;p8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9" name="Google Shape;1719;p8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20" name="Google Shape;1720;p8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1721" name="Google Shape;1721;p84"/>
          <p:cNvSpPr/>
          <p:nvPr/>
        </p:nvSpPr>
        <p:spPr>
          <a:xfrm>
            <a:off x="889247" y="875496"/>
            <a:ext cx="63108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 自定義Matrix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84"/>
          <p:cNvSpPr/>
          <p:nvPr/>
        </p:nvSpPr>
        <p:spPr>
          <a:xfrm>
            <a:off x="953595" y="1328115"/>
            <a:ext cx="59897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WebGL中並未提供Matrix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Stack ，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因此要自己定義</a:t>
            </a: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8841" y="1809341"/>
            <a:ext cx="6071616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var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matrix_modes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 = ["view", "model", "projection", "texture", "color"];      </a:t>
            </a:r>
          </a:p>
          <a:p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var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Matries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 = [];      </a:t>
            </a:r>
          </a:p>
          <a:p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function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initMatrix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(){        //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依序初始化所有矩陣堆疊        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	for(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var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=0;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&lt;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matrix_modes.length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; ++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){          </a:t>
            </a:r>
          </a:p>
          <a:p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	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Matries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matrix_modes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]] = [mat4.create()];        </a:t>
            </a:r>
          </a:p>
          <a:p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	}      </a:t>
            </a:r>
          </a:p>
          <a:p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}      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function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TopMatrix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matrix_mode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 {        //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只作用在矩陣堆疊的頂層        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	return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Matries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matrix_mode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][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Matries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matrix_mode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].length-1];      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}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08841" y="1809341"/>
            <a:ext cx="0" cy="224676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85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四、在WebGL中實作</a:t>
            </a:r>
            <a:endParaRPr/>
          </a:p>
        </p:txBody>
      </p:sp>
      <p:grpSp>
        <p:nvGrpSpPr>
          <p:cNvPr id="1729" name="Google Shape;1729;p8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30" name="Google Shape;1730;p8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1" name="Google Shape;1731;p8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2" name="Google Shape;1732;p8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3" name="Google Shape;1733;p8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34" name="Google Shape;1734;p8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35" name="Google Shape;1735;p8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6" name="Google Shape;1736;p8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7" name="Google Shape;1737;p8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38" name="Google Shape;1738;p8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1739" name="Google Shape;1739;p85"/>
          <p:cNvSpPr/>
          <p:nvPr/>
        </p:nvSpPr>
        <p:spPr>
          <a:xfrm>
            <a:off x="889247" y="875496"/>
            <a:ext cx="63108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使用細節1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85"/>
          <p:cNvSpPr txBox="1"/>
          <p:nvPr/>
        </p:nvSpPr>
        <p:spPr>
          <a:xfrm>
            <a:off x="0" y="1471082"/>
            <a:ext cx="5052646" cy="204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結構：就像是一個二維陣列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第一維有若干個Matrix Array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每個Matrix Array可以當成一個Matrix Stack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41" name="Google Shape;174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1056" y="1385359"/>
            <a:ext cx="4252028" cy="198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86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四、在WebGL中實作</a:t>
            </a:r>
            <a:endParaRPr/>
          </a:p>
        </p:txBody>
      </p:sp>
      <p:grpSp>
        <p:nvGrpSpPr>
          <p:cNvPr id="1747" name="Google Shape;1747;p8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48" name="Google Shape;1748;p8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9" name="Google Shape;1749;p8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0" name="Google Shape;1750;p8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1" name="Google Shape;1751;p8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52" name="Google Shape;1752;p8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53" name="Google Shape;1753;p8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4" name="Google Shape;1754;p8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5" name="Google Shape;1755;p8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56" name="Google Shape;1756;p8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1757" name="Google Shape;1757;p86"/>
          <p:cNvSpPr/>
          <p:nvPr/>
        </p:nvSpPr>
        <p:spPr>
          <a:xfrm>
            <a:off x="889247" y="875496"/>
            <a:ext cx="63108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使用細節2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8" name="Google Shape;1758;p86"/>
          <p:cNvGrpSpPr/>
          <p:nvPr/>
        </p:nvGrpSpPr>
        <p:grpSpPr>
          <a:xfrm>
            <a:off x="1206489" y="2233581"/>
            <a:ext cx="6791747" cy="2802772"/>
            <a:chOff x="1158800" y="1557056"/>
            <a:chExt cx="8859215" cy="3655961"/>
          </a:xfrm>
        </p:grpSpPr>
        <p:pic>
          <p:nvPicPr>
            <p:cNvPr id="1759" name="Google Shape;1759;p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72754" y="1668414"/>
              <a:ext cx="6858000" cy="3324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0" name="Google Shape;1760;p86"/>
            <p:cNvSpPr/>
            <p:nvPr/>
          </p:nvSpPr>
          <p:spPr>
            <a:xfrm rot="5400000">
              <a:off x="4165770" y="3799227"/>
              <a:ext cx="351692" cy="92987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6"/>
            <p:cNvSpPr/>
            <p:nvPr/>
          </p:nvSpPr>
          <p:spPr>
            <a:xfrm rot="5400000" flipH="1">
              <a:off x="6179765" y="3543766"/>
              <a:ext cx="361199" cy="260414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6"/>
            <p:cNvSpPr/>
            <p:nvPr/>
          </p:nvSpPr>
          <p:spPr>
            <a:xfrm>
              <a:off x="3759581" y="1557056"/>
              <a:ext cx="6258434" cy="2628900"/>
            </a:xfrm>
            <a:custGeom>
              <a:avLst/>
              <a:gdLst/>
              <a:ahLst/>
              <a:cxnLst/>
              <a:rect l="l" t="t" r="r" b="b"/>
              <a:pathLst>
                <a:path w="6258434" h="2628900" extrusionOk="0">
                  <a:moveTo>
                    <a:pt x="4885679" y="0"/>
                  </a:moveTo>
                  <a:cubicBezTo>
                    <a:pt x="5797881" y="844061"/>
                    <a:pt x="6710084" y="1688123"/>
                    <a:pt x="6011095" y="2004646"/>
                  </a:cubicBezTo>
                  <a:cubicBezTo>
                    <a:pt x="5312107" y="2321169"/>
                    <a:pt x="1655971" y="1795097"/>
                    <a:pt x="691748" y="1899139"/>
                  </a:cubicBezTo>
                  <a:cubicBezTo>
                    <a:pt x="-272475" y="2003181"/>
                    <a:pt x="-23360" y="2316040"/>
                    <a:pt x="225756" y="2628900"/>
                  </a:cubicBezTo>
                </a:path>
              </a:pathLst>
            </a:cu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3" name="Google Shape;1763;p86"/>
            <p:cNvCxnSpPr/>
            <p:nvPr/>
          </p:nvCxnSpPr>
          <p:spPr>
            <a:xfrm>
              <a:off x="1158800" y="3246686"/>
              <a:ext cx="17583" cy="1966331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4" name="Google Shape;1764;p86"/>
            <p:cNvCxnSpPr/>
            <p:nvPr/>
          </p:nvCxnSpPr>
          <p:spPr>
            <a:xfrm rot="10800000">
              <a:off x="1158800" y="5213017"/>
              <a:ext cx="5201564" cy="0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5" name="Google Shape;1765;p86"/>
            <p:cNvCxnSpPr/>
            <p:nvPr/>
          </p:nvCxnSpPr>
          <p:spPr>
            <a:xfrm rot="10800000">
              <a:off x="6346262" y="4992639"/>
              <a:ext cx="0" cy="220378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aphicFrame>
        <p:nvGraphicFramePr>
          <p:cNvPr id="1766" name="Google Shape;1766;p86"/>
          <p:cNvGraphicFramePr/>
          <p:nvPr/>
        </p:nvGraphicFramePr>
        <p:xfrm>
          <a:off x="479830" y="1711801"/>
          <a:ext cx="6804500" cy="1820525"/>
        </p:xfrm>
        <a:graphic>
          <a:graphicData uri="http://schemas.openxmlformats.org/drawingml/2006/table">
            <a:tbl>
              <a:tblPr firstRow="1" bandRow="1">
                <a:noFill/>
                <a:tableStyleId>{281B873C-3658-4610-9A35-1D84E6387182}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8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9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[“model”]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[“view”]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[“projection”]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[“texture”]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[“color”]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[0]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Top 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Top 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Top 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[1]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Top 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[2]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[3]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Top 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[4]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67" name="Google Shape;1767;p86"/>
          <p:cNvSpPr/>
          <p:nvPr/>
        </p:nvSpPr>
        <p:spPr>
          <a:xfrm>
            <a:off x="889246" y="1226100"/>
            <a:ext cx="44813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 Matrix[mode][index] 查出矩陣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87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四、在WebGL中實作</a:t>
            </a:r>
            <a:endParaRPr/>
          </a:p>
        </p:txBody>
      </p:sp>
      <p:grpSp>
        <p:nvGrpSpPr>
          <p:cNvPr id="1773" name="Google Shape;1773;p8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74" name="Google Shape;1774;p8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5" name="Google Shape;1775;p8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6" name="Google Shape;1776;p8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7" name="Google Shape;1777;p8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78" name="Google Shape;1778;p8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79" name="Google Shape;1779;p8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0" name="Google Shape;1780;p8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1" name="Google Shape;1781;p8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82" name="Google Shape;1782;p8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1783" name="Google Shape;1783;p87"/>
          <p:cNvSpPr/>
          <p:nvPr/>
        </p:nvSpPr>
        <p:spPr>
          <a:xfrm>
            <a:off x="889247" y="875496"/>
            <a:ext cx="63108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使用細節3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87"/>
          <p:cNvSpPr txBox="1"/>
          <p:nvPr/>
        </p:nvSpPr>
        <p:spPr>
          <a:xfrm>
            <a:off x="0" y="1448272"/>
            <a:ext cx="4570490" cy="258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JavaScript中，Array就已經原生支援Push和Pop了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因此只要再寫一個函數，將top的矩陣push進堆疊即可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Pop的部分則直接呼叫JavaScript提供的Pop功能即可。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572000" y="1466243"/>
            <a:ext cx="4030623" cy="2708434"/>
            <a:chOff x="4572000" y="1627315"/>
            <a:chExt cx="4030623" cy="2708434"/>
          </a:xfrm>
        </p:grpSpPr>
        <p:sp>
          <p:nvSpPr>
            <p:cNvPr id="3" name="矩形 2"/>
            <p:cNvSpPr/>
            <p:nvPr/>
          </p:nvSpPr>
          <p:spPr>
            <a:xfrm>
              <a:off x="4572000" y="1627315"/>
              <a:ext cx="4030623" cy="2708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200" dirty="0" err="1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PushMatrix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200" dirty="0" err="1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) {       </a:t>
              </a:r>
            </a:p>
            <a:p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	//</a:t>
              </a:r>
              <a:r>
                <a:rPr lang="zh-TW" altLang="en-US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建立一個零矩陣來準備儲存矩陣        </a:t>
              </a:r>
              <a:endParaRPr lang="en-US" altLang="zh-TW" sz="12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var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copy = mat4.create();        </a:t>
              </a:r>
            </a:p>
            <a:p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//</a:t>
              </a:r>
              <a:r>
                <a:rPr lang="zh-TW" altLang="en-US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將堆疊頂層的矩陣複製一份        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mat4.set(</a:t>
              </a:r>
              <a:r>
                <a:rPr lang="en-US" altLang="zh-TW" sz="1200" dirty="0" err="1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TopMatrix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200" dirty="0" err="1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), copy);        </a:t>
              </a:r>
            </a:p>
            <a:p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//</a:t>
              </a:r>
              <a:r>
                <a:rPr lang="zh-TW" altLang="en-US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再放進堆疊        </a:t>
              </a:r>
              <a:endParaRPr lang="en-US" altLang="zh-TW" sz="1200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Matries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[</a:t>
              </a:r>
              <a:r>
                <a:rPr lang="en-US" altLang="zh-TW" sz="1200" dirty="0" err="1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].push(copy);      </a:t>
              </a:r>
            </a:p>
            <a:p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}     </a:t>
              </a:r>
            </a:p>
            <a:p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PopMatrix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) {        </a:t>
              </a:r>
            </a:p>
            <a:p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if (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Matries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[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].length == 0) {         </a:t>
              </a:r>
            </a:p>
            <a:p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		throw "Invalid 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popMatrix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!";        </a:t>
              </a:r>
            </a:p>
            <a:p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}        </a:t>
              </a:r>
            </a:p>
            <a:p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Matries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[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].pop();      </a:t>
              </a:r>
            </a:p>
            <a:p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}</a:t>
              </a:r>
              <a:endParaRPr lang="zh-TW" altLang="en-US" sz="1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5" name="直線接點 4"/>
            <p:cNvCxnSpPr/>
            <p:nvPr/>
          </p:nvCxnSpPr>
          <p:spPr>
            <a:xfrm>
              <a:off x="4572000" y="1627315"/>
              <a:ext cx="0" cy="2672627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17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17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參、動畫與互動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797" name="Google Shape;1797;p17"/>
          <p:cNvSpPr/>
          <p:nvPr/>
        </p:nvSpPr>
        <p:spPr>
          <a:xfrm>
            <a:off x="1565920" y="1696035"/>
            <a:ext cx="336612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一、如何動起來</a:t>
            </a:r>
            <a:endParaRPr sz="2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二、相關function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1799" name="Google Shape;1799;p17"/>
          <p:cNvSpPr/>
          <p:nvPr/>
        </p:nvSpPr>
        <p:spPr>
          <a:xfrm>
            <a:off x="1565920" y="2526991"/>
            <a:ext cx="457200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實作Idle Event與Time Event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webGLStart()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tick()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drawScene()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animate()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mvPushMatrix / mvPopMatrix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degToRad()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00" name="Google Shape;1800;p17"/>
          <p:cNvSpPr/>
          <p:nvPr/>
        </p:nvSpPr>
        <p:spPr>
          <a:xfrm>
            <a:off x="1565920" y="4353891"/>
            <a:ext cx="336612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三、鍵盤事件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88" descr="Animexample.gif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2517" y="-1410673"/>
            <a:ext cx="585788" cy="58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88" descr="Animexample2.gif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66963" y="-1410674"/>
            <a:ext cx="585788" cy="5857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p88"/>
          <p:cNvSpPr txBox="1"/>
          <p:nvPr/>
        </p:nvSpPr>
        <p:spPr>
          <a:xfrm>
            <a:off x="5500254" y="-824885"/>
            <a:ext cx="1600200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每秒10影格的動畫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88"/>
          <p:cNvSpPr txBox="1"/>
          <p:nvPr/>
        </p:nvSpPr>
        <p:spPr>
          <a:xfrm>
            <a:off x="7177521" y="-824886"/>
            <a:ext cx="1600200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每秒2影格的動畫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88"/>
          <p:cNvSpPr txBox="1"/>
          <p:nvPr/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一、如何動起來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810" name="Google Shape;1810;p8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11" name="Google Shape;1811;p8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2" name="Google Shape;1812;p8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3" name="Google Shape;1813;p8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4" name="Google Shape;1814;p8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15" name="Google Shape;1815;p8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16" name="Google Shape;1816;p8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7" name="Google Shape;1817;p8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8" name="Google Shape;1818;p8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19" name="Google Shape;1819;p8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1820" name="Google Shape;1820;p88"/>
          <p:cNvSpPr/>
          <p:nvPr/>
        </p:nvSpPr>
        <p:spPr>
          <a:xfrm>
            <a:off x="791072" y="3246162"/>
            <a:ext cx="65789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實作Idle Event與Timer Event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以前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的例子，原本的程式為跑完1次 drawScene() 結束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本章節將利用實作 tick() ，並在tick()函式中時作所需功能來實現動畫。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1" name="Google Shape;1821;p88"/>
          <p:cNvSpPr/>
          <p:nvPr/>
        </p:nvSpPr>
        <p:spPr>
          <a:xfrm>
            <a:off x="3048001" y="1468327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當許多些微變化的畫面，連續撥放時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產生視覺暫留，而認為物體在運動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2" name="Google Shape;1822;p88"/>
          <p:cNvSpPr/>
          <p:nvPr/>
        </p:nvSpPr>
        <p:spPr>
          <a:xfrm>
            <a:off x="791072" y="1468327"/>
            <a:ext cx="2209515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(一)為什麼有動感？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3" name="Google Shape;1823;p88"/>
          <p:cNvSpPr/>
          <p:nvPr/>
        </p:nvSpPr>
        <p:spPr>
          <a:xfrm>
            <a:off x="791072" y="2776678"/>
            <a:ext cx="1044501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(二)方法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4" name="Google Shape;1824;p88"/>
          <p:cNvSpPr/>
          <p:nvPr/>
        </p:nvSpPr>
        <p:spPr>
          <a:xfrm>
            <a:off x="1835573" y="2776678"/>
            <a:ext cx="35702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讓GL流程跑完後再重複跑GL流程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830" name="Google Shape;1830;p1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31" name="Google Shape;1831;p1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2" name="Google Shape;1832;p1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3" name="Google Shape;1833;p1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4" name="Google Shape;1834;p1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35" name="Google Shape;1835;p1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36" name="Google Shape;1836;p1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7" name="Google Shape;1837;p1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8" name="Google Shape;1838;p1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39" name="Google Shape;1839;p1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1840" name="Google Shape;1840;p19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(一)webGLStart()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9"/>
          <p:cNvSpPr txBox="1"/>
          <p:nvPr/>
        </p:nvSpPr>
        <p:spPr>
          <a:xfrm>
            <a:off x="0" y="1380048"/>
            <a:ext cx="4212336" cy="29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原本呼叫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函式換成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tick() 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這個函數需要被重複呼叫，用它來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更新場景的運動狀態</a:t>
            </a:r>
            <a:endParaRPr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畫場景</a:t>
            </a:r>
            <a:endParaRPr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調整好參數</a:t>
            </a:r>
            <a:endParaRPr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為下次呼叫做準備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212336" y="1465228"/>
            <a:ext cx="4931664" cy="2154436"/>
            <a:chOff x="88494" y="1460970"/>
            <a:chExt cx="4931664" cy="2154436"/>
          </a:xfrm>
        </p:grpSpPr>
        <p:sp>
          <p:nvSpPr>
            <p:cNvPr id="2" name="矩形 1"/>
            <p:cNvSpPr/>
            <p:nvPr/>
          </p:nvSpPr>
          <p:spPr>
            <a:xfrm>
              <a:off x="88494" y="1460970"/>
              <a:ext cx="4931664" cy="21544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webGLStart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 {        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var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canvas = 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document.getElementById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("lesson04-canvas");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initGL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(canvas);        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initShaders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();        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initBuffers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();        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gl.clearColor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(1.0, 1.0, 1.0, 1.0);       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gl.enable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gl.DEPTH_TEST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        </a:t>
              </a:r>
            </a:p>
            <a:p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document.onkeydown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= 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handleKeyDown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;   //</a:t>
              </a:r>
              <a:r>
                <a:rPr lang="zh-TW" altLang="en-US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按鍵壓下        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document.onkeyup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= 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handleKeyUp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;   //</a:t>
              </a:r>
              <a:r>
                <a:rPr lang="zh-TW" altLang="en-US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放開此按鍵       </a:t>
              </a:r>
              <a:endParaRPr lang="en-US" altLang="zh-TW" sz="1200" dirty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tick(); //</a:t>
              </a:r>
              <a:r>
                <a:rPr lang="zh-TW" altLang="en-US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此函數需要被重複呼叫    </a:t>
              </a:r>
              <a:endParaRPr lang="en-US" altLang="zh-TW" sz="1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}</a:t>
              </a:r>
              <a:endParaRPr lang="zh-TW" altLang="en-US" sz="1200" dirty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>
              <a:off x="88494" y="1460970"/>
              <a:ext cx="0" cy="2154436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5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5" name="Google Shape;195;p5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6" name="Google Shape;196;p5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" name="Google Shape;197;p5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8" name="Google Shape;198;p5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9" name="Google Shape;199;p5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0" name="Google Shape;200;p5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" name="Google Shape;201;p5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2" name="Google Shape;202;p5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3" name="Google Shape;203;p5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04" name="Google Shape;204;p50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定義新的坐標系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0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6" name="Google Shape;206;p50"/>
          <p:cNvSpPr/>
          <p:nvPr/>
        </p:nvSpPr>
        <p:spPr>
          <a:xfrm>
            <a:off x="972944" y="1392184"/>
            <a:ext cx="4572000" cy="20709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96" t="-146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0"/>
          <p:cNvSpPr txBox="1"/>
          <p:nvPr/>
        </p:nvSpPr>
        <p:spPr>
          <a:xfrm>
            <a:off x="5726816" y="4259439"/>
            <a:ext cx="266432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9991" b="-179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0"/>
          <p:cNvSpPr/>
          <p:nvPr/>
        </p:nvSpPr>
        <p:spPr>
          <a:xfrm>
            <a:off x="972944" y="3921121"/>
            <a:ext cx="261404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齊次座標系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Homogeneous space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" name="Google Shape;189;p49"/>
          <p:cNvSpPr/>
          <p:nvPr/>
        </p:nvSpPr>
        <p:spPr>
          <a:xfrm>
            <a:off x="3307423" y="882521"/>
            <a:ext cx="2637450" cy="400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原點位置不一樣的狀況</a:t>
            </a:r>
            <a:endParaRPr sz="1800" b="0" i="0" u="none" strike="noStrike" cap="none" dirty="0">
              <a:solidFill>
                <a:srgbClr val="0070C0"/>
              </a:solidFill>
              <a:sym typeface="Arial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861951" y="593304"/>
            <a:ext cx="2486142" cy="3623351"/>
            <a:chOff x="8413942" y="393589"/>
            <a:chExt cx="2650220" cy="3862481"/>
          </a:xfrm>
        </p:grpSpPr>
        <p:cxnSp>
          <p:nvCxnSpPr>
            <p:cNvPr id="67" name="直線單箭頭接點 66"/>
            <p:cNvCxnSpPr/>
            <p:nvPr/>
          </p:nvCxnSpPr>
          <p:spPr>
            <a:xfrm flipV="1">
              <a:off x="8876146" y="1440873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/>
            <p:nvPr/>
          </p:nvCxnSpPr>
          <p:spPr>
            <a:xfrm>
              <a:off x="8876146" y="2909455"/>
              <a:ext cx="14778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 rot="2565422" flipV="1">
              <a:off x="9381845" y="1644129"/>
              <a:ext cx="0" cy="1459345"/>
            </a:xfrm>
            <a:prstGeom prst="straightConnector1">
              <a:avLst/>
            </a:prstGeom>
            <a:ln w="28575">
              <a:solidFill>
                <a:srgbClr val="FFC9C9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 rot="2565422">
              <a:off x="8683832" y="3417976"/>
              <a:ext cx="1477818" cy="0"/>
            </a:xfrm>
            <a:prstGeom prst="straightConnector1">
              <a:avLst/>
            </a:prstGeom>
            <a:ln w="28575">
              <a:solidFill>
                <a:srgbClr val="FFC9C9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>
              <a:off x="9956548" y="1258368"/>
              <a:ext cx="397416" cy="35505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 flipV="1">
              <a:off x="9916332" y="1620311"/>
              <a:ext cx="463829" cy="5011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10380161" y="1657586"/>
              <a:ext cx="0" cy="129207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>
              <a:off x="8886476" y="1638784"/>
              <a:ext cx="146973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橢圓 74"/>
            <p:cNvSpPr/>
            <p:nvPr/>
          </p:nvSpPr>
          <p:spPr>
            <a:xfrm>
              <a:off x="10269056" y="1534885"/>
              <a:ext cx="174317" cy="192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423467" y="1367332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Q</a:t>
              </a:r>
              <a:endParaRPr lang="zh-TW" altLang="en-US" sz="1800" dirty="0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10346843" y="2626296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x</a:t>
              </a:r>
              <a:endParaRPr lang="zh-TW" altLang="en-US" sz="1800" dirty="0"/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8709672" y="995462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y</a:t>
              </a:r>
              <a:endParaRPr lang="zh-TW" altLang="en-US" sz="1800" dirty="0"/>
            </a:p>
          </p:txBody>
        </p:sp>
        <p:sp>
          <p:nvSpPr>
            <p:cNvPr id="79" name="文字方塊 78"/>
            <p:cNvSpPr txBox="1"/>
            <p:nvPr/>
          </p:nvSpPr>
          <p:spPr>
            <a:xfrm rot="2519377">
              <a:off x="9877145" y="3886738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C9C9"/>
                  </a:solidFill>
                </a:rPr>
                <a:t>u</a:t>
              </a:r>
              <a:endParaRPr lang="zh-TW" altLang="en-US" sz="1800" dirty="0">
                <a:solidFill>
                  <a:srgbClr val="FFC9C9"/>
                </a:solidFill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 rot="2519377">
              <a:off x="9826378" y="1587273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C9C9"/>
                  </a:solidFill>
                </a:rPr>
                <a:t>v</a:t>
              </a:r>
              <a:endParaRPr lang="zh-TW" altLang="en-US" sz="1800" dirty="0">
                <a:solidFill>
                  <a:srgbClr val="FFC9C9"/>
                </a:solidFill>
              </a:endParaRPr>
            </a:p>
          </p:txBody>
        </p:sp>
        <p:cxnSp>
          <p:nvCxnSpPr>
            <p:cNvPr id="81" name="直線單箭頭接點 80"/>
            <p:cNvCxnSpPr/>
            <p:nvPr/>
          </p:nvCxnSpPr>
          <p:spPr>
            <a:xfrm rot="2565422" flipV="1">
              <a:off x="9915652" y="438801"/>
              <a:ext cx="0" cy="14593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 rot="2565422">
              <a:off x="9217639" y="2212648"/>
              <a:ext cx="147781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字方塊 82"/>
            <p:cNvSpPr txBox="1"/>
            <p:nvPr/>
          </p:nvSpPr>
          <p:spPr>
            <a:xfrm rot="2519377">
              <a:off x="10346842" y="393589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0000"/>
                  </a:solidFill>
                </a:rPr>
                <a:t>v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字方塊 83"/>
            <p:cNvSpPr txBox="1"/>
            <p:nvPr/>
          </p:nvSpPr>
          <p:spPr>
            <a:xfrm rot="2519377">
              <a:off x="10445326" y="2614934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0000"/>
                  </a:solidFill>
                </a:rPr>
                <a:t>u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85" name="直線單箭頭接點 84"/>
            <p:cNvCxnSpPr/>
            <p:nvPr/>
          </p:nvCxnSpPr>
          <p:spPr>
            <a:xfrm>
              <a:off x="10124652" y="3825862"/>
              <a:ext cx="179919" cy="155002"/>
            </a:xfrm>
            <a:prstGeom prst="straightConnector1">
              <a:avLst/>
            </a:prstGeom>
            <a:ln w="19050">
              <a:solidFill>
                <a:srgbClr val="FFC9C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/>
            <p:nvPr/>
          </p:nvCxnSpPr>
          <p:spPr>
            <a:xfrm>
              <a:off x="10055819" y="1502584"/>
              <a:ext cx="179919" cy="155002"/>
            </a:xfrm>
            <a:prstGeom prst="straightConnector1">
              <a:avLst/>
            </a:prstGeom>
            <a:ln w="19050">
              <a:solidFill>
                <a:srgbClr val="FFC9C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橢圓 86"/>
            <p:cNvSpPr/>
            <p:nvPr/>
          </p:nvSpPr>
          <p:spPr>
            <a:xfrm>
              <a:off x="9364339" y="1604253"/>
              <a:ext cx="174317" cy="1929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橢圓 87"/>
            <p:cNvSpPr/>
            <p:nvPr/>
          </p:nvSpPr>
          <p:spPr>
            <a:xfrm>
              <a:off x="8788987" y="2791056"/>
              <a:ext cx="174317" cy="1929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8413942" y="2859828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O</a:t>
              </a:r>
              <a:endParaRPr lang="zh-TW" altLang="en-US" sz="18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9083180" y="1213077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0000"/>
                  </a:solidFill>
                </a:rPr>
                <a:t>P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2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849" name="Google Shape;1849;p2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50" name="Google Shape;1850;p2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54" name="Google Shape;1854;p2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55" name="Google Shape;1855;p2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58" name="Google Shape;1858;p2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1859" name="Google Shape;1859;p20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處理視窗顯示物件時的事件簡介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0"/>
          <p:cNvSpPr/>
          <p:nvPr/>
        </p:nvSpPr>
        <p:spPr>
          <a:xfrm>
            <a:off x="977300" y="1275575"/>
            <a:ext cx="39225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處理視窗顯示物件時</a:t>
            </a: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有多個事件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61" name="Google Shape;1861;p20"/>
          <p:cNvSpPr/>
          <p:nvPr/>
        </p:nvSpPr>
        <p:spPr>
          <a:xfrm>
            <a:off x="1182450" y="1562778"/>
            <a:ext cx="547778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繪製事件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display event 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繪製畫面時觸發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形變事件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reshape event 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繪圖區域大小發生變更時觸發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閒置事件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idle event 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繪圖動作跑完時觸發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(4)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時鐘事件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timer event 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固定時間觸發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(5)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keyboard event(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使用鍵盤時觸發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(6)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滑鼠事件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mouse event(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使用滑鼠時觸發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(7)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顯示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隱藏事件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visibility 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繪圖區域可見性變更時觸發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62" name="Google Shape;1862;p20"/>
          <p:cNvSpPr/>
          <p:nvPr/>
        </p:nvSpPr>
        <p:spPr>
          <a:xfrm>
            <a:off x="977300" y="3547468"/>
            <a:ext cx="73010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2.前幾次上課時已經實做過繪製事件 (display event)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了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</a:t>
            </a:r>
            <a:r>
              <a:rPr lang="en-US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不會重複觸發，所以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畫面不會</a:t>
            </a:r>
            <a:r>
              <a:rPr lang="en-US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跟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著更新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因此這次將著重講解如何實作閒置事件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(idle event)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與鍵盤事件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2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868" name="Google Shape;1868;p2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69" name="Google Shape;1869;p2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0" name="Google Shape;1870;p2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73" name="Google Shape;1873;p2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74" name="Google Shape;1874;p2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77" name="Google Shape;1877;p2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1878" name="Google Shape;1878;p21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(三)閒置事件 idle event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79" name="Google Shape;1879;p21"/>
          <p:cNvSpPr/>
          <p:nvPr/>
        </p:nvSpPr>
        <p:spPr>
          <a:xfrm>
            <a:off x="889248" y="1494992"/>
            <a:ext cx="763954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1.在WebGL中Idle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function可以使用requestAnimationFrame來實作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2.為了讓GL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Pipeline能持續進行，因此實作idle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function時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同時也要觸發下列事件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繪製事件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display event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繪製畫面時觸發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滑鼠事件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滑鼠事件將會於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Lesson5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時鐘事件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Timer event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固定時間觸發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3.此例中，我們以tick()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實做idle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event 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並且手動觸發display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event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和Timer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event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885" name="Google Shape;1885;p2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86" name="Google Shape;1886;p2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90" name="Google Shape;1890;p2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91" name="Google Shape;1891;p2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94" name="Google Shape;1894;p2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1895" name="Google Shape;1895;p22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tick()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6" name="Google Shape;1896;p22"/>
          <p:cNvGrpSpPr/>
          <p:nvPr/>
        </p:nvGrpSpPr>
        <p:grpSpPr>
          <a:xfrm>
            <a:off x="889248" y="3558150"/>
            <a:ext cx="7065306" cy="1482957"/>
            <a:chOff x="-210720" y="2265657"/>
            <a:chExt cx="11918496" cy="2501606"/>
          </a:xfrm>
        </p:grpSpPr>
        <p:pic>
          <p:nvPicPr>
            <p:cNvPr id="1897" name="Google Shape;1897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66012" y="2893662"/>
              <a:ext cx="8565033" cy="1873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8" name="Google Shape;1898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10720" y="2265657"/>
              <a:ext cx="11918496" cy="47426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99" name="Google Shape;1899;p22"/>
            <p:cNvCxnSpPr/>
            <p:nvPr/>
          </p:nvCxnSpPr>
          <p:spPr>
            <a:xfrm rot="10800000" flipH="1">
              <a:off x="3830829" y="2739922"/>
              <a:ext cx="3505200" cy="591742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1900" name="Google Shape;1900;p22"/>
          <p:cNvSpPr/>
          <p:nvPr/>
        </p:nvSpPr>
        <p:spPr>
          <a:xfrm>
            <a:off x="889248" y="1309758"/>
            <a:ext cx="602492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requestAnimFrame() 是 Google 提供的 JavaScript 程式碼 webgl-utils.js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每當瀏覽器需要更新的時候，就會調用 tick() 函式進行畫的動作，並更新相關參數為下一次繪製畫面做準備。接著依序執行drawScene() 與 animate() 兩個函式。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01" name="Google Shape;1901;p22"/>
          <p:cNvSpPr/>
          <p:nvPr/>
        </p:nvSpPr>
        <p:spPr>
          <a:xfrm>
            <a:off x="889248" y="2634822"/>
            <a:ext cx="68628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其中idle event 是利用requestAnimFrame() 實現，下頁將詳細說明。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4.利用呼叫 drawScene() 觸發 display event 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5.利用呼叫 animate() 觸發 Timer event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907" name="Google Shape;1907;p2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08" name="Google Shape;1908;p2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12" name="Google Shape;1912;p2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913" name="Google Shape;1913;p2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16" name="Google Shape;1916;p2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1917" name="Google Shape;1917;p23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tick()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23"/>
          <p:cNvSpPr/>
          <p:nvPr/>
        </p:nvSpPr>
        <p:spPr>
          <a:xfrm>
            <a:off x="937664" y="1394192"/>
            <a:ext cx="2994256" cy="338514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requestAnimationFrame()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9" name="Google Shape;1919;p23"/>
          <p:cNvSpPr/>
          <p:nvPr/>
        </p:nvSpPr>
        <p:spPr>
          <a:xfrm>
            <a:off x="953479" y="3251715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但若多次呼叫 requestAnimationFrame() ，那每次呼叫還是有 callback 在排隊。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0" name="Google Shape;1920;p23"/>
          <p:cNvSpPr/>
          <p:nvPr/>
        </p:nvSpPr>
        <p:spPr>
          <a:xfrm>
            <a:off x="953479" y="1789777"/>
            <a:ext cx="4572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requestAnimationFrame 的優點：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1" name="Google Shape;1921;p23"/>
          <p:cNvSpPr/>
          <p:nvPr/>
        </p:nvSpPr>
        <p:spPr>
          <a:xfrm>
            <a:off x="953479" y="2128331"/>
            <a:ext cx="616039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(1)只畫用戶看見的動畫部分 (不浪費 CPU 或電池作背景處理)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(2)會等瀏覽器準備好才開始畫，不會出現等待的 callback 函式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(3)因不再等待，沒有多餘的 frame，因此動畫更平滑，可提升 CPU 與電池的使用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2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927" name="Google Shape;1927;p2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28" name="Google Shape;1928;p2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29" name="Google Shape;1929;p2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0" name="Google Shape;1930;p2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1" name="Google Shape;1931;p2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32" name="Google Shape;1932;p2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933" name="Google Shape;1933;p2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4" name="Google Shape;1934;p2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5" name="Google Shape;1935;p2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36" name="Google Shape;1936;p2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937" name="Google Shape;1937;p24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(五) drawScene()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24"/>
          <p:cNvSpPr/>
          <p:nvPr/>
        </p:nvSpPr>
        <p:spPr>
          <a:xfrm>
            <a:off x="921363" y="1863334"/>
            <a:ext cx="578260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這兩個變數是用來追蹤三角形與方形的旋轉，這兩個都是從 0° 開始旋轉，隨著時間角度慢慢增加 ，因此讓圖形不斷地旋轉。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39" name="Google Shape;193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478" y="2920281"/>
            <a:ext cx="3827218" cy="67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24"/>
          <p:cNvSpPr/>
          <p:nvPr/>
        </p:nvSpPr>
        <p:spPr>
          <a:xfrm>
            <a:off x="953478" y="1370800"/>
            <a:ext cx="17016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rTri、rSquare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946" name="Google Shape;1946;p2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47" name="Google Shape;1947;p2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51" name="Google Shape;1951;p2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952" name="Google Shape;1952;p2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54" name="Google Shape;1954;p2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55" name="Google Shape;1955;p2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1956" name="Google Shape;1956;p25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 drawScene() - triangle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25"/>
          <p:cNvSpPr/>
          <p:nvPr/>
        </p:nvSpPr>
        <p:spPr>
          <a:xfrm>
            <a:off x="395536" y="1398140"/>
            <a:ext cx="799865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1.改變儲存在模組視圖矩陣(Model View Matrix)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的物體當前旋轉狀態，對垂直軸旋轉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rTri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弧度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旋轉軸由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mat4.rotate()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的第三個參數指定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)，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這表示畫的這個三角形，它已被旋轉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rTri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弧度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2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2.採取弧度設計的理由：</a:t>
            </a:r>
            <a:r>
              <a:rPr lang="en-US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因為javascript運算是以弧度為單位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，因此在此採用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degToRad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函式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2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3.先存模組視圖矩陣(Model View Matrix)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的狀態，並且在畫完後再復原它，這就是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PushMatrix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與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PopMatrix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所做的事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2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18188" y="2699806"/>
            <a:ext cx="5801400" cy="2132412"/>
            <a:chOff x="209056" y="2840042"/>
            <a:chExt cx="6287180" cy="2132412"/>
          </a:xfrm>
        </p:grpSpPr>
        <p:sp>
          <p:nvSpPr>
            <p:cNvPr id="2" name="矩形 1"/>
            <p:cNvSpPr/>
            <p:nvPr/>
          </p:nvSpPr>
          <p:spPr>
            <a:xfrm>
              <a:off x="209056" y="2840042"/>
              <a:ext cx="6287180" cy="21236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PushMatrix</a:t>
              </a:r>
              <a:r>
                <a:rPr lang="en-US" altLang="zh-TW" sz="11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("model");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        </a:t>
              </a:r>
            </a:p>
            <a:p>
              <a:r>
                <a:rPr lang="en-US" altLang="zh-TW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mat4.rotate(</a:t>
              </a:r>
              <a:r>
                <a:rPr lang="en-US" altLang="zh-TW" sz="1100" dirty="0" err="1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TopMatrix</a:t>
              </a:r>
              <a:r>
                <a:rPr lang="en-US" altLang="zh-TW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("model"), </a:t>
              </a:r>
              <a:r>
                <a:rPr lang="en-US" altLang="zh-TW" sz="1100" dirty="0" err="1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degToRad</a:t>
              </a:r>
              <a:r>
                <a:rPr lang="en-US" altLang="zh-TW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rTri</a:t>
              </a:r>
              <a:r>
                <a:rPr lang="en-US" altLang="zh-TW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), [0, 1, 0]);   //[</a:t>
              </a:r>
              <a:r>
                <a:rPr lang="en-US" altLang="zh-TW" sz="1100" dirty="0" err="1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x,y,z</a:t>
              </a:r>
              <a:r>
                <a:rPr lang="en-US" altLang="zh-TW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],</a:t>
              </a:r>
              <a:r>
                <a:rPr lang="zh-TW" altLang="en-US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繞著</a:t>
              </a:r>
              <a:r>
                <a:rPr lang="en-US" altLang="zh-TW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y</a:t>
              </a:r>
              <a:r>
                <a:rPr lang="zh-TW" altLang="en-US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軸轉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        </a:t>
              </a:r>
              <a:endParaRPr lang="en-US" altLang="zh-TW" sz="1100" dirty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gl.bindBuffer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gl.ARRAY_BUFFER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triangleVertexPositionBuffer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	     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gl.vertexAttribPointer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shaderProgram.vertexPositionAttribute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triangleVertexPositionBuffer.itemSize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gl.FLOAT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false, 0, 0);	       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gl.bindBuffer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gl.ARRAY_BUFFER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triangleVertexColorBuffer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	       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gl.vertexAttribPointer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shaderProgram.vertexColorAttribute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triangleVertexColorBuffer.itemSize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gl.FLOAT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false, 0, 0);	        </a:t>
              </a:r>
            </a:p>
            <a:p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setMatrixUniforms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();	        </a:t>
              </a:r>
            </a:p>
            <a:p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gl.drawArrays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gl.TRIANGLES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0,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triangleVertexPositionBuffer.numItems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  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     </a:t>
              </a:r>
            </a:p>
            <a:p>
              <a:r>
                <a:rPr lang="en-US" altLang="zh-TW" sz="1100" dirty="0" err="1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PopMatrix</a:t>
              </a:r>
              <a:r>
                <a:rPr lang="en-US" altLang="zh-TW" sz="1100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("model");    //</a:t>
              </a:r>
              <a:r>
                <a:rPr lang="zh-TW" altLang="en-US" sz="1100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拋棄當前矩陣， 從堆疊最上層的取出之前的矩陣並存起來</a:t>
              </a:r>
            </a:p>
          </p:txBody>
        </p:sp>
        <p:cxnSp>
          <p:nvCxnSpPr>
            <p:cNvPr id="4" name="直線接點 3"/>
            <p:cNvCxnSpPr/>
            <p:nvPr/>
          </p:nvCxnSpPr>
          <p:spPr>
            <a:xfrm>
              <a:off x="209056" y="2840042"/>
              <a:ext cx="0" cy="2132412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969" name="Google Shape;1969;p2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70" name="Google Shape;1970;p2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1" name="Google Shape;1971;p2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2" name="Google Shape;1972;p2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3" name="Google Shape;1973;p2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74" name="Google Shape;1974;p2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975" name="Google Shape;1975;p2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6" name="Google Shape;1976;p2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7" name="Google Shape;1977;p2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78" name="Google Shape;1978;p2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1979" name="Google Shape;1979;p26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 drawScene() - triangle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26"/>
          <p:cNvSpPr/>
          <p:nvPr/>
        </p:nvSpPr>
        <p:spPr>
          <a:xfrm>
            <a:off x="4965478" y="1467451"/>
            <a:ext cx="349495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 – mat4.rotate(三角形)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1" name="Google Shape;1981;p26"/>
          <p:cNvSpPr/>
          <p:nvPr/>
        </p:nvSpPr>
        <p:spPr>
          <a:xfrm>
            <a:off x="4965478" y="1798498"/>
            <a:ext cx="2864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示範圍繞著x,y,z軸旋轉的情況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" name="20170925_1418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483" y="1370838"/>
            <a:ext cx="4320757" cy="3461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2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988" name="Google Shape;1988;p2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89" name="Google Shape;1989;p2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93" name="Google Shape;1993;p2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994" name="Google Shape;1994;p2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97" name="Google Shape;1997;p2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sp>
        <p:nvSpPr>
          <p:cNvPr id="1998" name="Google Shape;1998;p27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 drawScene() - square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27"/>
          <p:cNvSpPr txBox="1"/>
          <p:nvPr/>
        </p:nvSpPr>
        <p:spPr>
          <a:xfrm>
            <a:off x="533048" y="1501506"/>
            <a:ext cx="3166534" cy="127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設定完三角形的部分後，依此概念設定矩形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33048" y="2465314"/>
            <a:ext cx="7519768" cy="1954381"/>
            <a:chOff x="533048" y="2465314"/>
            <a:chExt cx="7519768" cy="1954381"/>
          </a:xfrm>
        </p:grpSpPr>
        <p:sp>
          <p:nvSpPr>
            <p:cNvPr id="2" name="矩形 1"/>
            <p:cNvSpPr/>
            <p:nvPr/>
          </p:nvSpPr>
          <p:spPr>
            <a:xfrm>
              <a:off x="533048" y="2465314"/>
              <a:ext cx="7519768" cy="195438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PushMatrix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("model");  //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把矩陣放置到堆疊中		</a:t>
              </a:r>
              <a:endParaRPr lang="en-US" altLang="zh-TW" sz="1100" dirty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mat4.translate(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TopMatrix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("model"), [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squarePosition.y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squarePosition.z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]);	        mat4.rotate(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TopMatrix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("model"),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degToRad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), [1, 0, 0]);   //[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x,y,z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],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繞著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x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軸轉	       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gl.bindBuffer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gl.ARRAY_BUFFER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squareVertexPositionBuffer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	       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gl.vertexAttribPointer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shaderProgram.vertexPositionAttribute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squareVertexPositionBuffer.itemSize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gl.FLOAT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false, 0, 0);	        </a:t>
              </a:r>
            </a:p>
            <a:p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gl.bindBuffer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gl.ARRAY_BUFFER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squareVertexColorBuffer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	       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gl.vertexAttribPointer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shaderProgram.vertexColorAttribute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squareVertexColorBuffer.itemSize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gl.FLOAT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false, 0, 0);	        </a:t>
              </a:r>
            </a:p>
            <a:p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setMatrixUniforms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();	        </a:t>
              </a:r>
            </a:p>
            <a:p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gl.drawArrays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gl.TRIANGLE_STRIP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0,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squareVertexPositionBuffer.numItems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</a:t>
              </a:r>
            </a:p>
            <a:p>
              <a:endParaRPr lang="en-US" altLang="zh-TW" sz="1100" dirty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PopMatrix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("model");   //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拋棄當前矩陣， 從堆疊最上層的取出之前的矩陣並存起來</a:t>
              </a:r>
            </a:p>
          </p:txBody>
        </p:sp>
        <p:cxnSp>
          <p:nvCxnSpPr>
            <p:cNvPr id="4" name="直線接點 3"/>
            <p:cNvCxnSpPr/>
            <p:nvPr/>
          </p:nvCxnSpPr>
          <p:spPr>
            <a:xfrm>
              <a:off x="533048" y="2465314"/>
              <a:ext cx="0" cy="1954381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007" name="Google Shape;2007;p2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08" name="Google Shape;2008;p2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09" name="Google Shape;2009;p2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0" name="Google Shape;2010;p2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1" name="Google Shape;2011;p2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12" name="Google Shape;2012;p2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13" name="Google Shape;2013;p2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4" name="Google Shape;2014;p2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5" name="Google Shape;2015;p2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16" name="Google Shape;2016;p2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2017" name="Google Shape;2017;p28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 drawScene() - square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18" name="Google Shape;2018;p28"/>
          <p:cNvSpPr/>
          <p:nvPr/>
        </p:nvSpPr>
        <p:spPr>
          <a:xfrm>
            <a:off x="5209318" y="1275565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範例 – mat4.rotate(矩形)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28"/>
          <p:cNvSpPr/>
          <p:nvPr/>
        </p:nvSpPr>
        <p:spPr>
          <a:xfrm>
            <a:off x="5209318" y="1606612"/>
            <a:ext cx="2864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示範圍繞著x,y,z軸旋轉的情況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20170925_1427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784" y="1289741"/>
            <a:ext cx="4535424" cy="3596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2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026" name="Google Shape;2026;p2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27" name="Google Shape;2027;p2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28" name="Google Shape;2028;p2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29" name="Google Shape;2029;p2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0" name="Google Shape;2030;p2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31" name="Google Shape;2031;p2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32" name="Google Shape;2032;p2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3" name="Google Shape;2033;p2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4" name="Google Shape;2034;p2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35" name="Google Shape;2035;p2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2036" name="Google Shape;2036;p29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(八) animate()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37" name="Google Shape;2037;p29"/>
          <p:cNvSpPr txBox="1"/>
          <p:nvPr/>
        </p:nvSpPr>
        <p:spPr>
          <a:xfrm>
            <a:off x="4352070" y="1720902"/>
            <a:ext cx="4108362" cy="272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指定三角形旋轉 90 度/秒、方形旋轉 75 度/秒。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這樣設計的好處是：可以不管電腦的性能，每個人都會看到相同的運動速度。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此處為Timer Event的實作。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如此能確保單位時間內做的變化基本一致。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038" name="Google Shape;2038;p29"/>
          <p:cNvGrpSpPr/>
          <p:nvPr/>
        </p:nvGrpSpPr>
        <p:grpSpPr>
          <a:xfrm>
            <a:off x="50483" y="1471082"/>
            <a:ext cx="4223490" cy="3129612"/>
            <a:chOff x="78299" y="1052736"/>
            <a:chExt cx="5872241" cy="4351338"/>
          </a:xfrm>
        </p:grpSpPr>
        <p:pic>
          <p:nvPicPr>
            <p:cNvPr id="2039" name="Google Shape;2039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299" y="1052736"/>
              <a:ext cx="5872241" cy="4351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0" name="Google Shape;2040;p29"/>
            <p:cNvSpPr/>
            <p:nvPr/>
          </p:nvSpPr>
          <p:spPr>
            <a:xfrm>
              <a:off x="825616" y="3566476"/>
              <a:ext cx="3761043" cy="710307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39" name="Google Shape;239;p5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0" name="Google Shape;240;p5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1" name="Google Shape;241;p5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2" name="Google Shape;242;p5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43" name="Google Shape;243;p5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44" name="Google Shape;244;p5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5" name="Google Shape;245;p5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6" name="Google Shape;246;p5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47" name="Google Shape;247;p5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48" name="Google Shape;248;p51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定義新的坐標系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1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0" name="Google Shape;250;p51"/>
          <p:cNvSpPr/>
          <p:nvPr/>
        </p:nvSpPr>
        <p:spPr>
          <a:xfrm>
            <a:off x="884766" y="1444978"/>
            <a:ext cx="5110062" cy="25984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93" t="-6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1"/>
          <p:cNvSpPr txBox="1"/>
          <p:nvPr/>
        </p:nvSpPr>
        <p:spPr>
          <a:xfrm>
            <a:off x="5726816" y="4259439"/>
            <a:ext cx="266432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9991" b="-179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1"/>
          <p:cNvSpPr/>
          <p:nvPr/>
        </p:nvSpPr>
        <p:spPr>
          <a:xfrm>
            <a:off x="357251" y="4669225"/>
            <a:ext cx="7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Q在uvw坐標系的點是原始座標系(xyz)上的值與Ruvw的乘積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群組 64"/>
          <p:cNvGrpSpPr/>
          <p:nvPr/>
        </p:nvGrpSpPr>
        <p:grpSpPr>
          <a:xfrm>
            <a:off x="5861951" y="593304"/>
            <a:ext cx="2486142" cy="3623351"/>
            <a:chOff x="8413942" y="393589"/>
            <a:chExt cx="2650220" cy="3862481"/>
          </a:xfrm>
        </p:grpSpPr>
        <p:cxnSp>
          <p:nvCxnSpPr>
            <p:cNvPr id="66" name="直線單箭頭接點 65"/>
            <p:cNvCxnSpPr/>
            <p:nvPr/>
          </p:nvCxnSpPr>
          <p:spPr>
            <a:xfrm flipV="1">
              <a:off x="8876146" y="1440873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/>
            <p:nvPr/>
          </p:nvCxnSpPr>
          <p:spPr>
            <a:xfrm>
              <a:off x="8876146" y="2909455"/>
              <a:ext cx="14778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/>
            <p:nvPr/>
          </p:nvCxnSpPr>
          <p:spPr>
            <a:xfrm rot="2565422" flipV="1">
              <a:off x="9381845" y="1644129"/>
              <a:ext cx="0" cy="1459345"/>
            </a:xfrm>
            <a:prstGeom prst="straightConnector1">
              <a:avLst/>
            </a:prstGeom>
            <a:ln w="28575">
              <a:solidFill>
                <a:srgbClr val="FFC9C9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 rot="2565422">
              <a:off x="8683832" y="3417976"/>
              <a:ext cx="1477818" cy="0"/>
            </a:xfrm>
            <a:prstGeom prst="straightConnector1">
              <a:avLst/>
            </a:prstGeom>
            <a:ln w="28575">
              <a:solidFill>
                <a:srgbClr val="FFC9C9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9956548" y="1258368"/>
              <a:ext cx="397416" cy="35505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V="1">
              <a:off x="9916332" y="1620311"/>
              <a:ext cx="463829" cy="5011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>
              <a:off x="10380161" y="1657586"/>
              <a:ext cx="0" cy="129207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 flipH="1">
              <a:off x="8886476" y="1638784"/>
              <a:ext cx="146973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橢圓 73"/>
            <p:cNvSpPr/>
            <p:nvPr/>
          </p:nvSpPr>
          <p:spPr>
            <a:xfrm>
              <a:off x="10269056" y="1534885"/>
              <a:ext cx="174317" cy="192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10423467" y="1367332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Q</a:t>
              </a:r>
              <a:endParaRPr lang="zh-TW" altLang="en-US" sz="1800" dirty="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346843" y="2626296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x</a:t>
              </a:r>
              <a:endParaRPr lang="zh-TW" altLang="en-US" sz="1800" dirty="0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8709672" y="995462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y</a:t>
              </a:r>
              <a:endParaRPr lang="zh-TW" altLang="en-US" sz="1800" dirty="0"/>
            </a:p>
          </p:txBody>
        </p:sp>
        <p:sp>
          <p:nvSpPr>
            <p:cNvPr id="78" name="文字方塊 77"/>
            <p:cNvSpPr txBox="1"/>
            <p:nvPr/>
          </p:nvSpPr>
          <p:spPr>
            <a:xfrm rot="2519377">
              <a:off x="9877145" y="3886738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C9C9"/>
                  </a:solidFill>
                </a:rPr>
                <a:t>u</a:t>
              </a:r>
              <a:endParaRPr lang="zh-TW" altLang="en-US" sz="1800" dirty="0">
                <a:solidFill>
                  <a:srgbClr val="FFC9C9"/>
                </a:solidFill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 rot="2519377">
              <a:off x="9826378" y="1587273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C9C9"/>
                  </a:solidFill>
                </a:rPr>
                <a:t>v</a:t>
              </a:r>
              <a:endParaRPr lang="zh-TW" altLang="en-US" sz="1800" dirty="0">
                <a:solidFill>
                  <a:srgbClr val="FFC9C9"/>
                </a:solidFill>
              </a:endParaRPr>
            </a:p>
          </p:txBody>
        </p:sp>
        <p:cxnSp>
          <p:nvCxnSpPr>
            <p:cNvPr id="80" name="直線單箭頭接點 79"/>
            <p:cNvCxnSpPr/>
            <p:nvPr/>
          </p:nvCxnSpPr>
          <p:spPr>
            <a:xfrm rot="2565422" flipV="1">
              <a:off x="9915652" y="438801"/>
              <a:ext cx="0" cy="14593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 rot="2565422">
              <a:off x="9217639" y="2212648"/>
              <a:ext cx="147781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字方塊 81"/>
            <p:cNvSpPr txBox="1"/>
            <p:nvPr/>
          </p:nvSpPr>
          <p:spPr>
            <a:xfrm rot="2519377">
              <a:off x="10346842" y="393589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0000"/>
                  </a:solidFill>
                </a:rPr>
                <a:t>v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83" name="文字方塊 82"/>
            <p:cNvSpPr txBox="1"/>
            <p:nvPr/>
          </p:nvSpPr>
          <p:spPr>
            <a:xfrm rot="2519377">
              <a:off x="10445326" y="2614934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0000"/>
                  </a:solidFill>
                </a:rPr>
                <a:t>u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84" name="直線單箭頭接點 83"/>
            <p:cNvCxnSpPr/>
            <p:nvPr/>
          </p:nvCxnSpPr>
          <p:spPr>
            <a:xfrm>
              <a:off x="10124652" y="3825862"/>
              <a:ext cx="179919" cy="155002"/>
            </a:xfrm>
            <a:prstGeom prst="straightConnector1">
              <a:avLst/>
            </a:prstGeom>
            <a:ln w="19050">
              <a:solidFill>
                <a:srgbClr val="FFC9C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10055819" y="1502584"/>
              <a:ext cx="179919" cy="155002"/>
            </a:xfrm>
            <a:prstGeom prst="straightConnector1">
              <a:avLst/>
            </a:prstGeom>
            <a:ln w="19050">
              <a:solidFill>
                <a:srgbClr val="FFC9C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橢圓 85"/>
            <p:cNvSpPr/>
            <p:nvPr/>
          </p:nvSpPr>
          <p:spPr>
            <a:xfrm>
              <a:off x="9364339" y="1604253"/>
              <a:ext cx="174317" cy="1929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7" name="橢圓 86"/>
            <p:cNvSpPr/>
            <p:nvPr/>
          </p:nvSpPr>
          <p:spPr>
            <a:xfrm>
              <a:off x="8788987" y="2791056"/>
              <a:ext cx="174317" cy="1929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8413942" y="2859828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O</a:t>
              </a:r>
              <a:endParaRPr lang="zh-TW" altLang="en-US" sz="18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9083180" y="1213077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solidFill>
                    <a:srgbClr val="FF0000"/>
                  </a:solidFill>
                </a:rPr>
                <a:t>P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046" name="Google Shape;2046;p3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47" name="Google Shape;2047;p3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51" name="Google Shape;2051;p3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52" name="Google Shape;2052;p3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55" name="Google Shape;2055;p3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2056" name="Google Shape;2056;p30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(八) animate()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57" name="Google Shape;2057;p30"/>
          <p:cNvSpPr txBox="1"/>
          <p:nvPr/>
        </p:nvSpPr>
        <p:spPr>
          <a:xfrm>
            <a:off x="4662032" y="1250504"/>
            <a:ext cx="1960677" cy="47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 – 旋轉速度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58" name="Google Shape;2058;p30"/>
          <p:cNvSpPr/>
          <p:nvPr/>
        </p:nvSpPr>
        <p:spPr>
          <a:xfrm>
            <a:off x="4760208" y="1617021"/>
            <a:ext cx="285206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旋轉角度越大，轉速會越快。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" name="20170925_1436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7856" y="1320671"/>
            <a:ext cx="3287152" cy="3662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3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065" name="Google Shape;2065;p3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66" name="Google Shape;2066;p3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67" name="Google Shape;2067;p3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68" name="Google Shape;2068;p3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69" name="Google Shape;2069;p3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70" name="Google Shape;2070;p3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71" name="Google Shape;2071;p3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74" name="Google Shape;2074;p3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sp>
        <p:nvSpPr>
          <p:cNvPr id="2075" name="Google Shape;2075;p31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(九) degToRad()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76" name="Google Shape;2076;p31"/>
          <p:cNvSpPr txBox="1"/>
          <p:nvPr/>
        </p:nvSpPr>
        <p:spPr>
          <a:xfrm>
            <a:off x="822907" y="1377165"/>
            <a:ext cx="6660232" cy="93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openGL的角度單位為角度，javascript的角度單位則是弧度。所以這裡要進行角度變弧度的運算。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77" name="Google Shape;20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48" y="2634136"/>
            <a:ext cx="6215401" cy="97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三、鍵盤事件 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083" name="Google Shape;2083;p3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84" name="Google Shape;2084;p3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6" name="Google Shape;2086;p3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88" name="Google Shape;2088;p3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89" name="Google Shape;2089;p3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0" name="Google Shape;2090;p3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92" name="Google Shape;2092;p3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sp>
        <p:nvSpPr>
          <p:cNvPr id="2093" name="Google Shape;2093;p32"/>
          <p:cNvSpPr/>
          <p:nvPr/>
        </p:nvSpPr>
        <p:spPr>
          <a:xfrm>
            <a:off x="889248" y="875496"/>
            <a:ext cx="26037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(一)簡介鍵盤事件 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94" name="Google Shape;2094;p32"/>
          <p:cNvSpPr txBox="1"/>
          <p:nvPr/>
        </p:nvSpPr>
        <p:spPr>
          <a:xfrm>
            <a:off x="288500" y="1517899"/>
            <a:ext cx="8727600" cy="31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1.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使用時機：當我們要使用鍵盤與網頁介面互動時，程式中需要寫監聽鍵盤的code</a:t>
            </a: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2. JavaScript 鍵盤事件有以下3種</a:t>
            </a: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(1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)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keydown</a:t>
            </a:r>
            <a:endParaRPr sz="1600" b="0" i="0" u="none" strike="noStrike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鍵盤按鍵按下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如果按著不放,會持續觸發該事件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),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可以捕獲組合鍵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。</a:t>
            </a: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(2) </a:t>
            </a:r>
            <a:r>
              <a:rPr lang="en-US" sz="1600" b="0" i="0" u="none" strike="noStrike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keypress</a:t>
            </a:r>
            <a:endParaRPr sz="1600" b="0" i="0" u="none" strike="noStrike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只會針對可以輸出文字符號的按鍵有效。按鍵按下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在keydown之後觸發,如果按著不放會持續觸發該事件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),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只能捕獲單個鍵。</a:t>
            </a:r>
            <a:r>
              <a:rPr lang="en-US" sz="1600" b="0" i="0" u="none" strike="noStrike" cap="none" dirty="0" err="1">
                <a:solidFill>
                  <a:srgbClr val="292929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Georgia"/>
                <a:sym typeface="Georgia"/>
              </a:rPr>
              <a:t>也就是說ESC、方向鍵、倒退鍵</a:t>
            </a:r>
            <a:r>
              <a:rPr lang="en-US" sz="1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Georgia"/>
                <a:sym typeface="Georgia"/>
              </a:rPr>
              <a:t>......</a:t>
            </a:r>
            <a:r>
              <a:rPr lang="en-US" sz="1600" b="0" i="0" u="none" strike="noStrike" cap="none" dirty="0" err="1">
                <a:solidFill>
                  <a:srgbClr val="292929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Georgia"/>
                <a:sym typeface="Georgia"/>
              </a:rPr>
              <a:t>等等這類沒有辦法輸出文字的按鍵無法使用</a:t>
            </a:r>
            <a:r>
              <a:rPr lang="en-US" sz="1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Georgia"/>
                <a:sym typeface="Georgia"/>
              </a:rPr>
              <a:t>。</a:t>
            </a: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(3) </a:t>
            </a:r>
            <a:r>
              <a:rPr lang="en-US" sz="1600" b="0" i="0" u="none" strike="noStrike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keyup</a:t>
            </a:r>
            <a:endParaRPr sz="1600" b="0" i="0" u="none" strike="noStrike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鍵盤按鍵彈起,可以捕獲組合鍵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。</a:t>
            </a:r>
            <a:endParaRPr sz="16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3.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每個按鍵有對應的編碼，稱為keyboard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code。例如：空白鍵的keyboard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=61。</a:t>
            </a:r>
            <a:endParaRPr sz="16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4. 接下來介紹</a:t>
            </a:r>
            <a:r>
              <a:rPr 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種常用的鍵盤事件應用。</a:t>
            </a:r>
            <a:endParaRPr sz="16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2095" name="Google Shape;2095;p32"/>
          <p:cNvSpPr txBox="1"/>
          <p:nvPr/>
        </p:nvSpPr>
        <p:spPr>
          <a:xfrm>
            <a:off x="390375" y="4540025"/>
            <a:ext cx="44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keyboard code網站： https://keycode.info/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三、鍵盤事件 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101" name="Google Shape;2101;p3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102" name="Google Shape;2102;p3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3" name="Google Shape;2103;p3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5" name="Google Shape;2105;p3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106" name="Google Shape;2106;p3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107" name="Google Shape;2107;p3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8" name="Google Shape;2108;p3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9" name="Google Shape;2109;p3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110" name="Google Shape;2110;p3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2111" name="Google Shape;2111;p33"/>
          <p:cNvSpPr/>
          <p:nvPr/>
        </p:nvSpPr>
        <p:spPr>
          <a:xfrm>
            <a:off x="889248" y="875496"/>
            <a:ext cx="34084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(二)WebGL中的鍵盤事件 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12" name="Google Shape;2112;p33"/>
          <p:cNvSpPr txBox="1"/>
          <p:nvPr/>
        </p:nvSpPr>
        <p:spPr>
          <a:xfrm>
            <a:off x="5669499" y="3407902"/>
            <a:ext cx="2960151" cy="173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這裡告訴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JavaScript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當按鍵壓下時呼叫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handleKeyDown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 ，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而放開此按鍵時則執行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handleKeyUp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 。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13" name="Google Shape;211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1776150"/>
            <a:ext cx="4926549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33"/>
          <p:cNvSpPr/>
          <p:nvPr/>
        </p:nvSpPr>
        <p:spPr>
          <a:xfrm>
            <a:off x="1021325" y="3891238"/>
            <a:ext cx="3937820" cy="49775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33"/>
          <p:cNvSpPr/>
          <p:nvPr/>
        </p:nvSpPr>
        <p:spPr>
          <a:xfrm>
            <a:off x="742950" y="1345165"/>
            <a:ext cx="3597460" cy="338554"/>
          </a:xfrm>
          <a:prstGeom prst="rect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handleKeyDown() &amp; handleKeyUp()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33"/>
          <p:cNvSpPr/>
          <p:nvPr/>
        </p:nvSpPr>
        <p:spPr>
          <a:xfrm>
            <a:off x="3929924" y="875500"/>
            <a:ext cx="3702268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應用：</a:t>
            </a:r>
            <a:r>
              <a:rPr lang="en-US" sz="1800">
                <a:latin typeface="Microsoft JhengHei"/>
                <a:ea typeface="Microsoft JhengHei"/>
                <a:cs typeface="Microsoft JhengHei"/>
                <a:sym typeface="Microsoft JhengHei"/>
              </a:rPr>
              <a:t>用按鍵更改圖形的幾何變換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三、鍵盤事件 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122" name="Google Shape;2122;p3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123" name="Google Shape;2123;p3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127" name="Google Shape;2127;p3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128" name="Google Shape;2128;p3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131" name="Google Shape;2131;p3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2132" name="Google Shape;2132;p34"/>
          <p:cNvSpPr/>
          <p:nvPr/>
        </p:nvSpPr>
        <p:spPr>
          <a:xfrm>
            <a:off x="889248" y="875496"/>
            <a:ext cx="34084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(二)WebGL中的鍵盤事件 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41084" y="1368886"/>
            <a:ext cx="5001476" cy="3321141"/>
            <a:chOff x="241084" y="1368886"/>
            <a:chExt cx="5001476" cy="3321141"/>
          </a:xfrm>
        </p:grpSpPr>
        <p:sp>
          <p:nvSpPr>
            <p:cNvPr id="2" name="矩形 1"/>
            <p:cNvSpPr/>
            <p:nvPr/>
          </p:nvSpPr>
          <p:spPr>
            <a:xfrm>
              <a:off x="241084" y="1368886"/>
              <a:ext cx="5001476" cy="3308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var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= {};    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handleKeyDown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(event) {    	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event.keyCode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] = true;   //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一個空物件類型    </a:t>
              </a:r>
              <a:endParaRPr lang="en-US" altLang="zh-TW" sz="1100" dirty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}        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handleKeyUp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(event) {        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event.keyCode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] = false;    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}    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handleKeys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 {      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if 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[83])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squarePosition.z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+= 0.1; //w  	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if 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[87])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squarePosition.z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-= 0.1; //s      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if 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[65])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-= 0.1; //a  	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if 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[68])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+= 0.1; //d      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if 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[90])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squarePosition.y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+= 0.1; //z  	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if 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[88])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squarePosition.y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-= 0.1; //x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if 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[86])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-= 5; //v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if 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[67])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+= 5; //c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if(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&lt;=-360)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+=360;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if(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&gt;=360)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-=360;	</a:t>
              </a:r>
            </a:p>
            <a:p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}</a:t>
              </a:r>
              <a:endParaRPr lang="zh-TW" altLang="en-US" sz="1100" dirty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>
              <a:off x="241084" y="1368886"/>
              <a:ext cx="0" cy="3321141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Google Shape;2116;p33"/>
          <p:cNvSpPr/>
          <p:nvPr/>
        </p:nvSpPr>
        <p:spPr>
          <a:xfrm>
            <a:off x="3929924" y="875500"/>
            <a:ext cx="3702268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應用：</a:t>
            </a:r>
            <a:r>
              <a:rPr lang="en-US" sz="1800">
                <a:latin typeface="Microsoft JhengHei"/>
                <a:ea typeface="Microsoft JhengHei"/>
                <a:cs typeface="Microsoft JhengHei"/>
                <a:sym typeface="Microsoft JhengHei"/>
              </a:rPr>
              <a:t>用按鍵更改圖形的幾何變換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" name="Google Shape;2112;p33"/>
          <p:cNvSpPr txBox="1"/>
          <p:nvPr/>
        </p:nvSpPr>
        <p:spPr>
          <a:xfrm>
            <a:off x="5340315" y="2020965"/>
            <a:ext cx="3071349" cy="100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按下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Z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觸發不同功能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" name="Google Shape;2139;p35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Microsoft JhengHei"/>
              <a:buNone/>
            </a:pPr>
            <a:r>
              <a:rPr lang="en-US">
                <a:solidFill>
                  <a:srgbClr val="002060"/>
                </a:solidFill>
              </a:rPr>
              <a:t>Lesson 4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141" name="Google Shape;2141;p35"/>
          <p:cNvSpPr/>
          <p:nvPr/>
        </p:nvSpPr>
        <p:spPr>
          <a:xfrm>
            <a:off x="2473565" y="118099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備註：附加完整程式碼於同資料夾裡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檔名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code_lesson4.html)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42" name="Google Shape;2142;p35"/>
          <p:cNvSpPr/>
          <p:nvPr/>
        </p:nvSpPr>
        <p:spPr>
          <a:xfrm>
            <a:off x="4389120" y="4587974"/>
            <a:ext cx="20368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下次課堂見囉！</a:t>
            </a:r>
            <a:endParaRPr sz="18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43" name="Google Shape;2143;p3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sp>
        <p:nvSpPr>
          <p:cNvPr id="2144" name="Google Shape;2144;p35"/>
          <p:cNvSpPr/>
          <p:nvPr/>
        </p:nvSpPr>
        <p:spPr>
          <a:xfrm>
            <a:off x="2473565" y="2089294"/>
            <a:ext cx="4572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回家作業4：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為六邊形與平行四邊形繪製動畫</a:t>
            </a:r>
            <a:endParaRPr lang="en-US" altLang="zh-TW"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buSzPts val="1800"/>
            </a:pP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寫出</a:t>
            </a: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種不同的</a:t>
            </a:r>
            <a:r>
              <a:rPr lang="en-US" altLang="zh-TW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並用鍵盤切換</a:t>
            </a:r>
            <a:r>
              <a:rPr lang="en-US" altLang="zh-TW" sz="18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endParaRPr lang="en-US" altLang="zh-TW"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5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82" name="Google Shape;282;p5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3" name="Google Shape;283;p5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4" name="Google Shape;284;p5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5" name="Google Shape;285;p5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86" name="Google Shape;286;p5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87" name="Google Shape;287;p5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8" name="Google Shape;288;p5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9" name="Google Shape;289;p5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90" name="Google Shape;290;p5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91" name="Google Shape;291;p52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2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93" name="Google Shape;293;p52"/>
          <p:cNvGrpSpPr/>
          <p:nvPr/>
        </p:nvGrpSpPr>
        <p:grpSpPr>
          <a:xfrm>
            <a:off x="110581" y="683101"/>
            <a:ext cx="8742245" cy="4198293"/>
            <a:chOff x="15755" y="778088"/>
            <a:chExt cx="12093118" cy="5807485"/>
          </a:xfrm>
        </p:grpSpPr>
        <p:sp>
          <p:nvSpPr>
            <p:cNvPr id="294" name="Google Shape;294;p52"/>
            <p:cNvSpPr txBox="1"/>
            <p:nvPr/>
          </p:nvSpPr>
          <p:spPr>
            <a:xfrm>
              <a:off x="273288" y="3299413"/>
              <a:ext cx="2789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" name="Google Shape;295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9503" y="1241467"/>
              <a:ext cx="2631831" cy="2134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93029" y="1494221"/>
              <a:ext cx="1717964" cy="1896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79425" y="1585593"/>
              <a:ext cx="2625006" cy="171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76522" y="1098667"/>
              <a:ext cx="4032351" cy="32292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41767" y="4205844"/>
              <a:ext cx="3507607" cy="183053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00" name="Google Shape;300;p5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0327" y="4027850"/>
              <a:ext cx="3874894" cy="2179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52"/>
            <p:cNvSpPr txBox="1"/>
            <p:nvPr/>
          </p:nvSpPr>
          <p:spPr>
            <a:xfrm>
              <a:off x="2993526" y="3299413"/>
              <a:ext cx="2789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2"/>
            <p:cNvSpPr txBox="1"/>
            <p:nvPr/>
          </p:nvSpPr>
          <p:spPr>
            <a:xfrm>
              <a:off x="5713764" y="3299413"/>
              <a:ext cx="2789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World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2"/>
            <p:cNvSpPr txBox="1"/>
            <p:nvPr/>
          </p:nvSpPr>
          <p:spPr>
            <a:xfrm>
              <a:off x="8820727" y="3375906"/>
              <a:ext cx="2789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2"/>
            <p:cNvSpPr txBox="1"/>
            <p:nvPr/>
          </p:nvSpPr>
          <p:spPr>
            <a:xfrm>
              <a:off x="8885382" y="6036376"/>
              <a:ext cx="31299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Projection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2"/>
            <p:cNvSpPr txBox="1"/>
            <p:nvPr/>
          </p:nvSpPr>
          <p:spPr>
            <a:xfrm>
              <a:off x="4830619" y="6036376"/>
              <a:ext cx="31299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Viewport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2"/>
            <p:cNvSpPr txBox="1"/>
            <p:nvPr/>
          </p:nvSpPr>
          <p:spPr>
            <a:xfrm>
              <a:off x="492821" y="6216241"/>
              <a:ext cx="31299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Screen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2"/>
            <p:cNvSpPr/>
            <p:nvPr/>
          </p:nvSpPr>
          <p:spPr>
            <a:xfrm>
              <a:off x="492821" y="2844800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2"/>
            <p:cNvSpPr/>
            <p:nvPr/>
          </p:nvSpPr>
          <p:spPr>
            <a:xfrm>
              <a:off x="3370657" y="3021453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2"/>
            <p:cNvSpPr/>
            <p:nvPr/>
          </p:nvSpPr>
          <p:spPr>
            <a:xfrm>
              <a:off x="5722157" y="2491636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2"/>
            <p:cNvSpPr/>
            <p:nvPr/>
          </p:nvSpPr>
          <p:spPr>
            <a:xfrm>
              <a:off x="8954391" y="2611647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2"/>
            <p:cNvSpPr/>
            <p:nvPr/>
          </p:nvSpPr>
          <p:spPr>
            <a:xfrm>
              <a:off x="4601169" y="5888532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15755" y="3984171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2309091" y="1690687"/>
              <a:ext cx="1686130" cy="359105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4780839" y="1576968"/>
              <a:ext cx="2627251" cy="755138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7662087" y="2914042"/>
              <a:ext cx="1396874" cy="423041"/>
            </a:xfrm>
            <a:prstGeom prst="rightArrowCallout">
              <a:avLst>
                <a:gd name="adj1" fmla="val 16267"/>
                <a:gd name="adj2" fmla="val 44650"/>
                <a:gd name="adj3" fmla="val 27183"/>
                <a:gd name="adj4" fmla="val 82459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Camera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11353800" y="3745238"/>
              <a:ext cx="542636" cy="1398678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 rot="5400000">
              <a:off x="8415785" y="4784436"/>
              <a:ext cx="643177" cy="932873"/>
            </a:xfrm>
            <a:prstGeom prst="flowChartMerg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2"/>
            <p:cNvSpPr/>
            <p:nvPr/>
          </p:nvSpPr>
          <p:spPr>
            <a:xfrm flipH="1">
              <a:off x="1301428" y="4027849"/>
              <a:ext cx="3889407" cy="890517"/>
            </a:xfrm>
            <a:prstGeom prst="curvedDownArrow">
              <a:avLst>
                <a:gd name="adj1" fmla="val 25000"/>
                <a:gd name="adj2" fmla="val 50000"/>
                <a:gd name="adj3" fmla="val 33733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2"/>
            <p:cNvSpPr/>
            <p:nvPr/>
          </p:nvSpPr>
          <p:spPr>
            <a:xfrm>
              <a:off x="8307271" y="4379942"/>
              <a:ext cx="860203" cy="3693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2D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2"/>
            <p:cNvSpPr/>
            <p:nvPr/>
          </p:nvSpPr>
          <p:spPr>
            <a:xfrm>
              <a:off x="6650412" y="855898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2"/>
            <p:cNvSpPr txBox="1"/>
            <p:nvPr/>
          </p:nvSpPr>
          <p:spPr>
            <a:xfrm>
              <a:off x="6905662" y="778088"/>
              <a:ext cx="2438399" cy="42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=  該坐標系的原點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322" name="Google Shape;322;p5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922185" y="3616929"/>
              <a:ext cx="2472261" cy="23570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52"/>
            <p:cNvSpPr/>
            <p:nvPr/>
          </p:nvSpPr>
          <p:spPr>
            <a:xfrm>
              <a:off x="9135423" y="5823865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5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29" name="Google Shape;329;p5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0" name="Google Shape;330;p5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1" name="Google Shape;331;p5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2" name="Google Shape;332;p5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33" name="Google Shape;333;p5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34" name="Google Shape;334;p5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5" name="Google Shape;335;p5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6" name="Google Shape;336;p5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37" name="Google Shape;337;p5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38" name="Google Shape;338;p53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3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674947" y="1400025"/>
            <a:ext cx="3051761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Local Coordinate System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41" name="Google Shape;341;p53"/>
          <p:cNvGrpSpPr/>
          <p:nvPr/>
        </p:nvGrpSpPr>
        <p:grpSpPr>
          <a:xfrm>
            <a:off x="395536" y="1906813"/>
            <a:ext cx="3124674" cy="2576592"/>
            <a:chOff x="6391859" y="2530765"/>
            <a:chExt cx="4561132" cy="3761089"/>
          </a:xfrm>
        </p:grpSpPr>
        <p:pic>
          <p:nvPicPr>
            <p:cNvPr id="342" name="Google Shape;342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92668" y="2530765"/>
              <a:ext cx="4160323" cy="3374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53"/>
            <p:cNvSpPr txBox="1"/>
            <p:nvPr/>
          </p:nvSpPr>
          <p:spPr>
            <a:xfrm>
              <a:off x="6391859" y="5348395"/>
              <a:ext cx="2687783" cy="943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Coordinate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53"/>
          <p:cNvSpPr/>
          <p:nvPr/>
        </p:nvSpPr>
        <p:spPr>
          <a:xfrm>
            <a:off x="3726708" y="1830018"/>
            <a:ext cx="526084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(1)Local Coordinate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System是組成模型細節Hierarchical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架構用的坐標系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每個模型也有自己的Local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Coordinate System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5" name="Google Shape;345;p53"/>
          <p:cNvSpPr/>
          <p:nvPr/>
        </p:nvSpPr>
        <p:spPr>
          <a:xfrm>
            <a:off x="3819246" y="3009055"/>
            <a:ext cx="2861970" cy="52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階級式Hierarchical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架構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6771</TotalTime>
  <Words>4416</Words>
  <Application>Microsoft Macintosh PowerPoint</Application>
  <PresentationFormat>如螢幕大小 (16:9)</PresentationFormat>
  <Paragraphs>992</Paragraphs>
  <Slides>75</Slides>
  <Notes>75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81" baseType="lpstr">
      <vt:lpstr>微軟正黑體</vt:lpstr>
      <vt:lpstr>微軟正黑體</vt:lpstr>
      <vt:lpstr>Arial</vt:lpstr>
      <vt:lpstr>Calibri</vt:lpstr>
      <vt:lpstr>Cambria Math</vt:lpstr>
      <vt:lpstr>Office 佈景主題</vt:lpstr>
      <vt:lpstr>WebGL  Lesson 4</vt:lpstr>
      <vt:lpstr>Outline</vt:lpstr>
      <vt:lpstr>壹、坐標系介紹</vt:lpstr>
      <vt:lpstr>一、坐標系簡介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貳、Matrix Stack介紹</vt:lpstr>
      <vt:lpstr>一、Matrix Stack簡介</vt:lpstr>
      <vt:lpstr>二、一般常見的繪圖矩陣類型</vt:lpstr>
      <vt:lpstr>二、一般常見的繪圖矩陣類型</vt:lpstr>
      <vt:lpstr>二、一般常見的繪圖矩陣類型</vt:lpstr>
      <vt:lpstr>二、一般常見的繪圖矩陣類型</vt:lpstr>
      <vt:lpstr>二、一般常見的繪圖矩陣類型</vt:lpstr>
      <vt:lpstr>二、一般常見的繪圖矩陣類型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四、在WebGL中實作</vt:lpstr>
      <vt:lpstr>四、在WebGL中實作</vt:lpstr>
      <vt:lpstr>四、在WebGL中實作</vt:lpstr>
      <vt:lpstr>四、在WebGL中實作</vt:lpstr>
      <vt:lpstr>參、動畫與互動</vt:lpstr>
      <vt:lpstr>PowerPoint 簡報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三、鍵盤事件 </vt:lpstr>
      <vt:lpstr>三、鍵盤事件 </vt:lpstr>
      <vt:lpstr>三、鍵盤事件 </vt:lpstr>
      <vt:lpstr>Lesson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 Lesson 4</dc:title>
  <dc:creator>X</dc:creator>
  <cp:lastModifiedBy>a0928063208@gmail.com</cp:lastModifiedBy>
  <cp:revision>75</cp:revision>
  <dcterms:created xsi:type="dcterms:W3CDTF">2020-06-27T07:16:06Z</dcterms:created>
  <dcterms:modified xsi:type="dcterms:W3CDTF">2020-10-17T01:12:08Z</dcterms:modified>
</cp:coreProperties>
</file>